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31" r:id="rId2"/>
  </p:sldMasterIdLst>
  <p:notesMasterIdLst>
    <p:notesMasterId r:id="rId62"/>
  </p:notesMasterIdLst>
  <p:handoutMasterIdLst>
    <p:handoutMasterId r:id="rId63"/>
  </p:handoutMasterIdLst>
  <p:sldIdLst>
    <p:sldId id="321" r:id="rId3"/>
    <p:sldId id="929" r:id="rId4"/>
    <p:sldId id="887" r:id="rId5"/>
    <p:sldId id="642" r:id="rId6"/>
    <p:sldId id="648" r:id="rId7"/>
    <p:sldId id="649" r:id="rId8"/>
    <p:sldId id="650" r:id="rId9"/>
    <p:sldId id="653" r:id="rId10"/>
    <p:sldId id="654" r:id="rId11"/>
    <p:sldId id="691" r:id="rId12"/>
    <p:sldId id="692" r:id="rId13"/>
    <p:sldId id="655" r:id="rId14"/>
    <p:sldId id="656" r:id="rId15"/>
    <p:sldId id="931" r:id="rId16"/>
    <p:sldId id="657" r:id="rId17"/>
    <p:sldId id="658" r:id="rId18"/>
    <p:sldId id="659" r:id="rId19"/>
    <p:sldId id="905" r:id="rId20"/>
    <p:sldId id="896" r:id="rId21"/>
    <p:sldId id="660" r:id="rId22"/>
    <p:sldId id="661" r:id="rId23"/>
    <p:sldId id="662" r:id="rId24"/>
    <p:sldId id="663" r:id="rId25"/>
    <p:sldId id="664" r:id="rId26"/>
    <p:sldId id="665" r:id="rId27"/>
    <p:sldId id="881" r:id="rId28"/>
    <p:sldId id="926" r:id="rId29"/>
    <p:sldId id="882" r:id="rId30"/>
    <p:sldId id="705" r:id="rId31"/>
    <p:sldId id="706" r:id="rId32"/>
    <p:sldId id="707" r:id="rId33"/>
    <p:sldId id="927" r:id="rId34"/>
    <p:sldId id="709" r:id="rId35"/>
    <p:sldId id="710" r:id="rId36"/>
    <p:sldId id="711" r:id="rId37"/>
    <p:sldId id="712" r:id="rId38"/>
    <p:sldId id="713" r:id="rId39"/>
    <p:sldId id="928" r:id="rId40"/>
    <p:sldId id="884" r:id="rId41"/>
    <p:sldId id="883" r:id="rId42"/>
    <p:sldId id="930" r:id="rId43"/>
    <p:sldId id="715" r:id="rId44"/>
    <p:sldId id="922" r:id="rId45"/>
    <p:sldId id="716" r:id="rId46"/>
    <p:sldId id="717" r:id="rId47"/>
    <p:sldId id="718" r:id="rId48"/>
    <p:sldId id="719" r:id="rId49"/>
    <p:sldId id="720" r:id="rId50"/>
    <p:sldId id="721" r:id="rId51"/>
    <p:sldId id="725" r:id="rId52"/>
    <p:sldId id="726" r:id="rId53"/>
    <p:sldId id="722" r:id="rId54"/>
    <p:sldId id="723" r:id="rId55"/>
    <p:sldId id="724" r:id="rId56"/>
    <p:sldId id="923" r:id="rId57"/>
    <p:sldId id="886" r:id="rId58"/>
    <p:sldId id="728" r:id="rId59"/>
    <p:sldId id="729" r:id="rId60"/>
    <p:sldId id="912" r:id="rId61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7"/>
    <p:restoredTop sz="93540"/>
  </p:normalViewPr>
  <p:slideViewPr>
    <p:cSldViewPr snapToGrid="0">
      <p:cViewPr varScale="1">
        <p:scale>
          <a:sx n="132" d="100"/>
          <a:sy n="132" d="100"/>
        </p:scale>
        <p:origin x="13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3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27E7A4C0-0DF0-0449-9D95-A00C3A000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903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4510E3E8-69E0-ED41-B5B1-DFAAFC72025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1056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97F947-D63F-8B4D-8C11-557E21B29093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8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1C8BAAE-DC60-C741-B51A-21A1CA1053EE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45E55C-FDCC-C041-86D8-42D7125A286C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5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718DFE-BBEB-4D41-8BD3-8B9D920B5D60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55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C27C32-A54D-9143-819C-351A057BAFB6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2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84C22E-99C5-E24D-BE1D-FD84988E0C43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1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531E4A-1E9F-EE48-B335-C3058476FEC9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932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1D9B4D0-B663-7B4A-9E03-F3865A87BFF1}" type="slidenum">
              <a:rPr lang="en-US" altLang="x-none" sz="1200">
                <a:solidFill>
                  <a:srgbClr val="000000"/>
                </a:solidFill>
              </a:rPr>
              <a:pPr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63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E2D43FE-99E4-D241-BBFE-96001F8662E3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62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D0A14F-7E2B-A44F-BFB2-341A187BB5F7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89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2684BF-2064-9247-8884-BA4596F07C2C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351B20-BB09-5641-96E0-83986034AD0E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8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AF56C8-20C9-C844-96D6-CDABAEB605BA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2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9E91E99-7ADF-2B4C-B3D7-038841CB9DE1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26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889172-95ED-BE45-9BAD-6C72B7DC367A}" type="slidenum">
              <a:rPr lang="en-US" altLang="x-none" sz="1200">
                <a:solidFill>
                  <a:srgbClr val="000000"/>
                </a:solidFill>
              </a:rPr>
              <a:pPr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83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971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7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0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2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28DD64-E92A-4A44-9C35-3DCF10ED5806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0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90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  <p:extLst>
      <p:ext uri="{BB962C8B-B14F-4D97-AF65-F5344CB8AC3E}">
        <p14:creationId xmlns:p14="http://schemas.microsoft.com/office/powerpoint/2010/main" val="1208937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37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ＭＳ Ｐゴシック" charset="-128"/>
              </a:rPr>
              <a:t>telnet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 err="1">
                <a:latin typeface="Times New Roman" charset="0"/>
                <a:ea typeface="ＭＳ Ｐゴシック" charset="-128"/>
              </a:rPr>
              <a:t>ftp.freebsd.org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21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user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anonymous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pass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123</a:t>
            </a:r>
          </a:p>
          <a:p>
            <a:r>
              <a:rPr lang="en-US" altLang="zh-CN" dirty="0" err="1">
                <a:latin typeface="Times New Roman" charset="0"/>
                <a:ea typeface="ＭＳ Ｐゴシック" charset="-128"/>
              </a:rPr>
              <a:t>pasv</a:t>
            </a:r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184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287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197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133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1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0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BD32E-A870-D949-8614-32573CF6FCEC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89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46E7FE-6536-5A45-A596-A1C14D4EA916}" type="slidenum">
              <a:rPr lang="en-US" altLang="x-none" sz="1200">
                <a:solidFill>
                  <a:srgbClr val="000000"/>
                </a:solidFill>
              </a:rPr>
              <a:pPr/>
              <a:t>42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5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CD690F-AC97-854A-BE3B-ED44186DA66D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56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61E921-765A-EC47-A169-C5ACFBA0F6A1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135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C57F7-F4D5-A149-B61E-40302863D974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889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F782B7-6391-2E4E-80AF-DB71085C9B14}" type="slidenum">
              <a:rPr lang="en-US" altLang="x-none" sz="1200">
                <a:solidFill>
                  <a:srgbClr val="000000"/>
                </a:solidFill>
              </a:rPr>
              <a:pPr/>
              <a:t>46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80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56B339-B257-3A42-A3A4-9F3DAAAE41C6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Content negotiation, content type indication</a:t>
            </a:r>
          </a:p>
        </p:txBody>
      </p:sp>
    </p:spTree>
    <p:extLst>
      <p:ext uri="{BB962C8B-B14F-4D97-AF65-F5344CB8AC3E}">
        <p14:creationId xmlns:p14="http://schemas.microsoft.com/office/powerpoint/2010/main" val="2123795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F9C7A0-0C33-9A44-ACA6-1683324C0BC6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752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DA957B-BBA0-B24E-A7BC-10C8A23F8C1E}" type="slidenum">
              <a:rPr lang="en-US" altLang="x-none" sz="1200">
                <a:solidFill>
                  <a:srgbClr val="000000"/>
                </a:solidFill>
              </a:rPr>
              <a:pPr/>
              <a:t>49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677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FEB50C-A68D-B440-B94A-6A49B14089D4}" type="slidenum">
              <a:rPr lang="en-US" altLang="x-none" sz="1200">
                <a:solidFill>
                  <a:srgbClr val="000000"/>
                </a:solidFill>
              </a:rPr>
              <a:pPr/>
              <a:t>50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1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FFC214E-95AF-6A4B-8595-2FDB3B2E14D7}" type="slidenum">
              <a:rPr lang="en-US" altLang="x-none" sz="1300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 altLang="x-none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262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C398594-8ADA-FE44-A177-8629F38367C5}" type="slidenum">
              <a:rPr lang="en-US" altLang="x-none" sz="1200">
                <a:solidFill>
                  <a:srgbClr val="000000"/>
                </a:solidFill>
              </a:rPr>
              <a:pPr/>
              <a:t>51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732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39E3AE-B9BF-5D45-AC39-6EC2CD209F60}" type="slidenum">
              <a:rPr lang="en-US" altLang="x-none" sz="1200">
                <a:solidFill>
                  <a:srgbClr val="000000"/>
                </a:solidFill>
              </a:rPr>
              <a:pPr/>
              <a:t>52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39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8A1AF3-4453-CA4E-921B-FC5E9B817DD1}" type="slidenum">
              <a:rPr lang="en-US" altLang="x-none" sz="1200">
                <a:solidFill>
                  <a:srgbClr val="000000"/>
                </a:solidFill>
              </a:rPr>
              <a:pPr/>
              <a:t>53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26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EE01EBA-7FB9-4649-BFE1-0425CFD2943D}" type="slidenum">
              <a:rPr lang="en-US" altLang="x-none" sz="1200">
                <a:solidFill>
                  <a:srgbClr val="000000"/>
                </a:solidFill>
              </a:rPr>
              <a:pPr/>
              <a:t>54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8854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6245E1-8F41-F94A-AE87-9C7D292B9DF3}" type="slidenum">
              <a:rPr lang="en-US" altLang="x-none" sz="1200">
                <a:solidFill>
                  <a:srgbClr val="000000"/>
                </a:solidFill>
              </a:rPr>
              <a:pPr/>
              <a:t>55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1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0359C0-3910-BF40-9A3F-0FA83AD05CB7}" type="slidenum">
              <a:rPr lang="en-US" altLang="x-none" sz="1200">
                <a:solidFill>
                  <a:srgbClr val="000000"/>
                </a:solidFill>
              </a:rPr>
              <a:pPr/>
              <a:t>56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06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4EDCFA-D3BF-1E43-AD53-4464C56DA738}" type="slidenum">
              <a:rPr lang="en-US" altLang="x-none" sz="1200">
                <a:solidFill>
                  <a:srgbClr val="000000"/>
                </a:solidFill>
              </a:rPr>
              <a:pPr/>
              <a:t>57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75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0C1C87-4515-904E-9F19-DCFC914085DD}" type="slidenum">
              <a:rPr lang="en-US" altLang="x-none" sz="1200">
                <a:solidFill>
                  <a:srgbClr val="000000"/>
                </a:solidFill>
              </a:rPr>
              <a:pPr/>
              <a:t>58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6866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9E3F08-1B0B-5C42-B9C3-822275412AEB}" type="slidenum">
              <a:rPr lang="en-US" altLang="x-none" sz="1200">
                <a:solidFill>
                  <a:srgbClr val="000000"/>
                </a:solidFill>
              </a:rPr>
              <a:pPr/>
              <a:t>59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15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B9FF60-F311-CD47-B9EB-F3E42ABD2143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74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93B1CB-FBDF-4244-999E-24C430A24452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20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54B491-08C6-BC41-95BF-2D45B7CC5ADA}" type="slidenum">
              <a:rPr lang="en-US" altLang="x-none" sz="1200">
                <a:solidFill>
                  <a:srgbClr val="000000"/>
                </a:solidFill>
              </a:rPr>
              <a:pPr/>
              <a:t>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001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E392EA-9633-4743-B92A-9E230332CF21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9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1FE8D8-425F-F648-A467-EB9C44A3570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62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28A825-85E7-A84B-B458-21AE7162F14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2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62A08-851A-9042-9EB2-DEA0786807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54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8728B-FD07-A14F-A15D-89A5C1F0BC5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791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D964F3-B62F-4F42-B997-9821C7BF6F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82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FB336D-F02B-FC48-B6EB-9F868BB216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73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39BE41-BA02-D44D-8422-15F664104B2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BED2A-7D3E-F94E-9AE4-DE0B899270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39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B48691-A69C-274B-95FB-46044CA0B5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987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D61CF-E55B-CB47-A643-BBB4B1D882F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05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7B46C2-2399-9B4B-BEC4-FE665291AE2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3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7DCF1-1802-E74D-A33E-45E83C4548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274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E9DD22-BB8C-AF40-8681-3CA9A0F7E4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43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999E2-FA5A-CA40-8E9F-A8ED1591DE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072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02D5E-FC0A-AD4D-96B2-6397DFDE15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4167D-54A4-F44F-BC01-BB4C530E321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263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DEAD5-6E9D-DE4E-B757-56CFEF5293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42E2C-7B3C-CD42-AA48-458C0B12CD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1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8B300-BB38-F548-B269-114E3DB86F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6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648D4-6286-9148-8599-E181AA39576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1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23466-7E67-894C-87C6-58024C4F74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0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D58CA-2139-1D49-B1C1-1CB336537D2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91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3781713-498D-D142-86BE-A260813EE92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6" r:id="rId1"/>
    <p:sldLayoutId id="2147487407" r:id="rId2"/>
    <p:sldLayoutId id="2147487408" r:id="rId3"/>
    <p:sldLayoutId id="2147487409" r:id="rId4"/>
    <p:sldLayoutId id="2147487410" r:id="rId5"/>
    <p:sldLayoutId id="2147487411" r:id="rId6"/>
    <p:sldLayoutId id="2147487412" r:id="rId7"/>
    <p:sldLayoutId id="2147487413" r:id="rId8"/>
    <p:sldLayoutId id="2147487414" r:id="rId9"/>
    <p:sldLayoutId id="2147487415" r:id="rId10"/>
    <p:sldLayoutId id="21474874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7710E19-40DF-8840-A1ED-BB98D1B24519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0.wmf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24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1.bin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3.wmf"/><Relationship Id="rId15" Type="http://schemas.openxmlformats.org/officeDocument/2006/relationships/image" Target="../media/image9.wmf"/><Relationship Id="rId23" Type="http://schemas.openxmlformats.org/officeDocument/2006/relationships/oleObject" Target="../embeddings/oleObject26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3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mu.edu.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chool.edu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729775"/>
            <a:ext cx="8178800" cy="1470025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TCP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Socket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Programming;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File Transfer Protocol</a:t>
            </a:r>
            <a:r>
              <a:rPr lang="zh-CN" altLang="en-US" dirty="0">
                <a:ea typeface="ＭＳ Ｐゴシック" charset="-128"/>
              </a:rPr>
              <a:t>； </a:t>
            </a:r>
            <a:r>
              <a:rPr lang="en-US" altLang="x-none" dirty="0">
                <a:ea typeface="ＭＳ Ｐゴシック" charset="-128"/>
              </a:rPr>
              <a:t>HTTP/1.0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5636-A2A2-A942-B24E-82076898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</a:t>
            </a:r>
            <a:r>
              <a:rPr lang="en-US" altLang="x-none" sz="2400" kern="0">
                <a:ea typeface="ＭＳ Ｐゴシック" charset="-128"/>
              </a:rPr>
              <a:t>/cnns-xmuf2</a:t>
            </a:r>
            <a:r>
              <a:rPr lang="en-US" altLang="zh-CN" sz="2400" kern="0">
                <a:ea typeface="ＭＳ Ｐゴシック" charset="-128"/>
              </a:rPr>
              <a:t>2</a:t>
            </a:r>
            <a:r>
              <a:rPr lang="en-US" altLang="x-none" sz="2400" kern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2397A-A96D-5D43-BF05-F62EA116A4EA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OutputStream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533400" y="1479550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OutputStream</a:t>
            </a: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void write(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b)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flush(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D381A6-E9AD-5044-A2FC-46D2991760A1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InputStream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InputStream</a:t>
            </a:r>
            <a:br>
              <a:rPr lang="en-US" altLang="x-none" sz="2000" dirty="0">
                <a:ea typeface="ＭＳ Ｐゴシック" charset="-128"/>
              </a:rPr>
            </a:b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long skip(long n)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available(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(TCP), cont.</a:t>
            </a:r>
          </a:p>
        </p:txBody>
      </p:sp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2692400" y="1866900"/>
            <a:ext cx="6451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outToServer.writeBytes(sentence + '\n');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</a:rPr>
              <a:t>        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BufferedReader inFromServer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InputStreamReader(clientSocket.getInputStream()));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modifiedSentence = inFromServer.readLine();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System.out.println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("FROM SERVER: " + modifiedSentence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clientSocket.close();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     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052513" y="3817938"/>
            <a:ext cx="1468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Read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from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82948" name="Group 12"/>
          <p:cNvGrpSpPr>
            <a:grpSpLocks/>
          </p:cNvGrpSpPr>
          <p:nvPr/>
        </p:nvGrpSpPr>
        <p:grpSpPr bwMode="auto">
          <a:xfrm>
            <a:off x="206375" y="2617788"/>
            <a:ext cx="2809875" cy="915987"/>
            <a:chOff x="114300" y="1849438"/>
            <a:chExt cx="2809875" cy="915987"/>
          </a:xfrm>
        </p:grpSpPr>
        <p:sp>
          <p:nvSpPr>
            <p:cNvPr id="82955" name="Text Box 4"/>
            <p:cNvSpPr txBox="1">
              <a:spLocks noChangeArrowheads="1"/>
            </p:cNvSpPr>
            <p:nvPr/>
          </p:nvSpPr>
          <p:spPr bwMode="auto">
            <a:xfrm>
              <a:off x="114300" y="1849438"/>
              <a:ext cx="239236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input stream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attached 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6" name="Freeform 7"/>
            <p:cNvSpPr>
              <a:spLocks/>
            </p:cNvSpPr>
            <p:nvPr/>
          </p:nvSpPr>
          <p:spPr bwMode="auto">
            <a:xfrm>
              <a:off x="2466975" y="1919288"/>
              <a:ext cx="114300" cy="790575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 flipV="1">
              <a:off x="2581275" y="2324100"/>
              <a:ext cx="342900" cy="14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2949" name="Group 13"/>
          <p:cNvGrpSpPr>
            <a:grpSpLocks/>
          </p:cNvGrpSpPr>
          <p:nvPr/>
        </p:nvGrpSpPr>
        <p:grpSpPr bwMode="auto">
          <a:xfrm>
            <a:off x="1249363" y="1711325"/>
            <a:ext cx="1455737" cy="641350"/>
            <a:chOff x="1487488" y="3321050"/>
            <a:chExt cx="1455737" cy="641350"/>
          </a:xfrm>
        </p:grpSpPr>
        <p:sp>
          <p:nvSpPr>
            <p:cNvPr id="82952" name="Text Box 5"/>
            <p:cNvSpPr txBox="1">
              <a:spLocks noChangeArrowheads="1"/>
            </p:cNvSpPr>
            <p:nvPr/>
          </p:nvSpPr>
          <p:spPr bwMode="auto">
            <a:xfrm>
              <a:off x="1487488" y="3321050"/>
              <a:ext cx="117316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Send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2505075" y="3357563"/>
              <a:ext cx="123825" cy="5857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2633663" y="3667125"/>
              <a:ext cx="309562" cy="158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950" name="Freeform 11"/>
          <p:cNvSpPr>
            <a:spLocks/>
          </p:cNvSpPr>
          <p:nvPr/>
        </p:nvSpPr>
        <p:spPr bwMode="auto">
          <a:xfrm>
            <a:off x="2395538" y="38941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V="1">
            <a:off x="2533650" y="40036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374796A-8891-B443-A60C-77990D2A0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35083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welcoming socket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 port 6789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4997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4998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849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Rectangle 1"/>
          <p:cNvSpPr>
            <a:spLocks noChangeArrowheads="1"/>
          </p:cNvSpPr>
          <p:nvPr/>
        </p:nvSpPr>
        <p:spPr bwMode="auto">
          <a:xfrm>
            <a:off x="2633663" y="4243388"/>
            <a:ext cx="6272212" cy="2370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A32466-72CA-3940-8853-1EC284471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7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 on MAC</a:t>
            </a: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start </a:t>
            </a:r>
            <a:r>
              <a:rPr lang="en-US" altLang="x-none" dirty="0" err="1">
                <a:ea typeface="ＭＳ Ｐゴシック" charset="-128"/>
              </a:rPr>
              <a:t>TCPServer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our TCP traffic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tcp.srcport</a:t>
            </a:r>
            <a:r>
              <a:rPr lang="en-US" altLang="x-none" dirty="0">
                <a:ea typeface="ＭＳ Ｐゴシック" charset="-128"/>
              </a:rPr>
              <a:t>==6789 or </a:t>
            </a:r>
            <a:r>
              <a:rPr lang="en-US" altLang="x-none" dirty="0" err="1">
                <a:ea typeface="ＭＳ Ｐゴシック" charset="-128"/>
              </a:rPr>
              <a:t>tcp.dstport</a:t>
            </a:r>
            <a:r>
              <a:rPr lang="en-US" altLang="x-none" dirty="0">
                <a:ea typeface="ＭＳ Ｐゴシック" charset="-128"/>
              </a:rPr>
              <a:t>==6789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F04AF9-1CEC-3C40-BB6C-C5D2A8FC959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3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ChangeArrowheads="1"/>
          </p:cNvSpPr>
          <p:nvPr/>
        </p:nvSpPr>
        <p:spPr bwMode="auto">
          <a:xfrm>
            <a:off x="533400" y="109538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Under the Hood: After Welcome (Server) Socket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grpSp>
        <p:nvGrpSpPr>
          <p:cNvPr id="89094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8911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2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095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89096" name="Line 11"/>
          <p:cNvSpPr>
            <a:spLocks noChangeShapeType="1"/>
          </p:cNvSpPr>
          <p:nvPr/>
        </p:nvSpPr>
        <p:spPr bwMode="auto">
          <a:xfrm>
            <a:off x="3495675" y="3317875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097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8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9099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9100" name="Group 15"/>
          <p:cNvGrpSpPr>
            <a:grpSpLocks/>
          </p:cNvGrpSpPr>
          <p:nvPr/>
        </p:nvGrpSpPr>
        <p:grpSpPr bwMode="auto">
          <a:xfrm>
            <a:off x="901700" y="4745038"/>
            <a:ext cx="3057525" cy="979487"/>
            <a:chOff x="670" y="2989"/>
            <a:chExt cx="1783" cy="617"/>
          </a:xfrm>
        </p:grpSpPr>
        <p:sp>
          <p:nvSpPr>
            <p:cNvPr id="8911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1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1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89102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8911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10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89103" name="Group 22"/>
          <p:cNvGrpSpPr>
            <a:grpSpLocks/>
          </p:cNvGrpSpPr>
          <p:nvPr/>
        </p:nvGrpSpPr>
        <p:grpSpPr bwMode="auto">
          <a:xfrm>
            <a:off x="5189538" y="2238375"/>
            <a:ext cx="3082925" cy="914400"/>
            <a:chOff x="625" y="1436"/>
            <a:chExt cx="1786" cy="576"/>
          </a:xfrm>
        </p:grpSpPr>
        <p:sp>
          <p:nvSpPr>
            <p:cNvPr id="8911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29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starting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4" name="Line 25"/>
          <p:cNvSpPr>
            <a:spLocks noChangeShapeType="1"/>
          </p:cNvSpPr>
          <p:nvPr/>
        </p:nvSpPr>
        <p:spPr bwMode="auto">
          <a:xfrm flipV="1">
            <a:off x="1349375" y="2601913"/>
            <a:ext cx="249238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5" name="Text Box 26"/>
          <p:cNvSpPr txBox="1">
            <a:spLocks noChangeArrowheads="1"/>
          </p:cNvSpPr>
          <p:nvPr/>
        </p:nvSpPr>
        <p:spPr bwMode="auto">
          <a:xfrm>
            <a:off x="1008063" y="3457575"/>
            <a:ext cx="708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addr</a:t>
            </a:r>
          </a:p>
        </p:txBody>
      </p:sp>
      <p:sp>
        <p:nvSpPr>
          <p:cNvPr id="89106" name="Text Box 27"/>
          <p:cNvSpPr txBox="1">
            <a:spLocks noChangeArrowheads="1"/>
          </p:cNvSpPr>
          <p:nvPr/>
        </p:nvSpPr>
        <p:spPr bwMode="auto">
          <a:xfrm>
            <a:off x="1514475" y="3297238"/>
            <a:ext cx="690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89107" name="Line 28"/>
          <p:cNvSpPr>
            <a:spLocks noChangeShapeType="1"/>
          </p:cNvSpPr>
          <p:nvPr/>
        </p:nvSpPr>
        <p:spPr bwMode="auto">
          <a:xfrm flipV="1">
            <a:off x="1828800" y="2601913"/>
            <a:ext cx="174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8" name="Line 29"/>
          <p:cNvSpPr>
            <a:spLocks noChangeShapeType="1"/>
          </p:cNvSpPr>
          <p:nvPr/>
        </p:nvSpPr>
        <p:spPr bwMode="auto">
          <a:xfrm flipH="1" flipV="1">
            <a:off x="2168525" y="2614613"/>
            <a:ext cx="115888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9" name="Text Box 30"/>
          <p:cNvSpPr txBox="1">
            <a:spLocks noChangeArrowheads="1"/>
          </p:cNvSpPr>
          <p:nvPr/>
        </p:nvSpPr>
        <p:spPr bwMode="auto">
          <a:xfrm>
            <a:off x="1868488" y="3776663"/>
            <a:ext cx="8493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addr</a:t>
            </a:r>
          </a:p>
        </p:txBody>
      </p:sp>
      <p:sp>
        <p:nvSpPr>
          <p:cNvPr id="89110" name="Line 31"/>
          <p:cNvSpPr>
            <a:spLocks noChangeShapeType="1"/>
          </p:cNvSpPr>
          <p:nvPr/>
        </p:nvSpPr>
        <p:spPr bwMode="auto">
          <a:xfrm flipH="1" flipV="1">
            <a:off x="2295525" y="2582863"/>
            <a:ext cx="274638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11" name="Text Box 32"/>
          <p:cNvSpPr txBox="1">
            <a:spLocks noChangeArrowheads="1"/>
          </p:cNvSpPr>
          <p:nvPr/>
        </p:nvSpPr>
        <p:spPr bwMode="auto">
          <a:xfrm>
            <a:off x="2293938" y="3536950"/>
            <a:ext cx="831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port</a:t>
            </a:r>
          </a:p>
        </p:txBody>
      </p:sp>
      <p:sp>
        <p:nvSpPr>
          <p:cNvPr id="89112" name="Text Box 33"/>
          <p:cNvSpPr txBox="1">
            <a:spLocks noChangeArrowheads="1"/>
          </p:cNvSpPr>
          <p:nvPr/>
        </p:nvSpPr>
        <p:spPr bwMode="auto">
          <a:xfrm>
            <a:off x="760413" y="6191250"/>
            <a:ext cx="322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%netstat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–p 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宋体" charset="-122"/>
              </a:rPr>
              <a:t>tcp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 -a </a:t>
            </a:r>
            <a:endParaRPr lang="en-US" altLang="x-none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B60CA3C8-9CE0-B44C-BE40-3876A3219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5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After Client 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Initiates C</a:t>
            </a: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onnect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ion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9113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1142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9115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6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1828800" y="1616075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1144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6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1147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1148" name="Group 15"/>
          <p:cNvGrpSpPr>
            <a:grpSpLocks/>
          </p:cNvGrpSpPr>
          <p:nvPr/>
        </p:nvGrpSpPr>
        <p:grpSpPr bwMode="auto">
          <a:xfrm>
            <a:off x="901700" y="4845050"/>
            <a:ext cx="3057525" cy="979488"/>
            <a:chOff x="670" y="2989"/>
            <a:chExt cx="1783" cy="617"/>
          </a:xfrm>
        </p:grpSpPr>
        <p:sp>
          <p:nvSpPr>
            <p:cNvPr id="9115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9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1150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115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1151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7" cy="576"/>
          </a:xfrm>
        </p:grpSpPr>
        <p:sp>
          <p:nvSpPr>
            <p:cNvPr id="9115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198.69.10.10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3333CC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52" name="Line 25"/>
          <p:cNvSpPr>
            <a:spLocks noChangeShapeType="1"/>
          </p:cNvSpPr>
          <p:nvPr/>
        </p:nvSpPr>
        <p:spPr bwMode="auto">
          <a:xfrm flipH="1">
            <a:off x="3970338" y="2732088"/>
            <a:ext cx="1193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632" y="6161019"/>
            <a:ext cx="779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20000"/>
              </a:spcBef>
              <a:buClr>
                <a:srgbClr val="3333CC"/>
              </a:buClr>
              <a:buSzPct val="85000"/>
            </a:pP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%ubun</a:t>
            </a:r>
            <a:r>
              <a:rPr lang="en-US" altLang="zh-CN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tu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java </a:t>
            </a:r>
            <a:r>
              <a:rPr lang="en-US" altLang="x-none" sz="2800" kern="0" dirty="0" err="1">
                <a:solidFill>
                  <a:srgbClr val="000000"/>
                </a:solidFill>
                <a:latin typeface="Comic Sans MS"/>
                <a:cs typeface="ＭＳ Ｐゴシック" charset="0"/>
              </a:rPr>
              <a:t>TCPClient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&lt;server&gt; 6789</a:t>
            </a:r>
          </a:p>
        </p:txBody>
      </p:sp>
    </p:spTree>
    <p:extLst>
      <p:ext uri="{BB962C8B-B14F-4D97-AF65-F5344CB8AC3E}">
        <p14:creationId xmlns:p14="http://schemas.microsoft.com/office/powerpoint/2010/main" val="400884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Client Connection Handshake Done</a:t>
            </a:r>
          </a:p>
        </p:txBody>
      </p:sp>
      <p:sp>
        <p:nvSpPr>
          <p:cNvPr id="93186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8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3190" name="Group 7"/>
          <p:cNvGrpSpPr>
            <a:grpSpLocks/>
          </p:cNvGrpSpPr>
          <p:nvPr/>
        </p:nvGrpSpPr>
        <p:grpSpPr bwMode="auto">
          <a:xfrm>
            <a:off x="885825" y="2279650"/>
            <a:ext cx="3060700" cy="1020763"/>
            <a:chOff x="625" y="1436"/>
            <a:chExt cx="1786" cy="612"/>
          </a:xfrm>
        </p:grpSpPr>
        <p:sp>
          <p:nvSpPr>
            <p:cNvPr id="93206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7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506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3192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193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94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3195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3196" name="Group 15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3204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5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7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3198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3202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3199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8" cy="576"/>
          </a:xfrm>
        </p:grpSpPr>
        <p:sp>
          <p:nvSpPr>
            <p:cNvPr id="93200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1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CE0BAA-6892-5C4E-A169-3144DA3A6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3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3600" u="sng">
                <a:solidFill>
                  <a:srgbClr val="3333CC"/>
                </a:solidFill>
                <a:latin typeface="Comic Sans MS" charset="0"/>
              </a:rPr>
              <a:t>Example: Client Connection Handshake Done</a:t>
            </a: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5238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95258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9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39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41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5242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5243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5256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7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44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5245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5254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6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95252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3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7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95250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1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9300" y="6146800"/>
            <a:ext cx="7967663" cy="692150"/>
            <a:chOff x="749300" y="6146800"/>
            <a:chExt cx="7967663" cy="692150"/>
          </a:xfrm>
        </p:grpSpPr>
        <p:sp>
          <p:nvSpPr>
            <p:cNvPr id="95248" name="Text Box 27"/>
            <p:cNvSpPr txBox="1">
              <a:spLocks noChangeArrowheads="1"/>
            </p:cNvSpPr>
            <p:nvPr/>
          </p:nvSpPr>
          <p:spPr bwMode="auto">
            <a:xfrm>
              <a:off x="749300" y="6472238"/>
              <a:ext cx="52165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Packet sent to the socket with </a:t>
              </a:r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the best match</a:t>
              </a:r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!</a:t>
              </a:r>
            </a:p>
          </p:txBody>
        </p:sp>
        <p:sp>
          <p:nvSpPr>
            <p:cNvPr id="95249" name="Text Box 28"/>
            <p:cNvSpPr txBox="1">
              <a:spLocks noChangeArrowheads="1"/>
            </p:cNvSpPr>
            <p:nvPr/>
          </p:nvSpPr>
          <p:spPr bwMode="auto">
            <a:xfrm>
              <a:off x="758825" y="6146800"/>
              <a:ext cx="795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Packet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demutiplexing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is based on (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port)</a:t>
              </a:r>
            </a:p>
          </p:txBody>
        </p:sp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CC8A7B4-76DE-8A47-B110-0B5B4EC5A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9728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if more client connections than backlog allowed?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We continue to start java </a:t>
            </a:r>
            <a:r>
              <a:rPr lang="en-US" altLang="x-none" dirty="0" err="1">
                <a:ea typeface="ＭＳ Ｐゴシック" charset="-128"/>
              </a:rPr>
              <a:t>TCPClient</a:t>
            </a:r>
            <a:r>
              <a:rPr lang="en-US" altLang="x-none" dirty="0">
                <a:ea typeface="ＭＳ Ｐゴシック" charset="-128"/>
              </a:rPr>
              <a:t> </a:t>
            </a:r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F85FD1-EA2E-224A-BCA5-FCCE51B19D9D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19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HTTP/1.0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207963" y="4337050"/>
            <a:ext cx="22145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Wait, on welcoming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socket for contact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by 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2" name="Freeform 9"/>
          <p:cNvSpPr>
            <a:spLocks/>
          </p:cNvSpPr>
          <p:nvPr/>
        </p:nvSpPr>
        <p:spPr bwMode="auto">
          <a:xfrm>
            <a:off x="2314575" y="44243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333" name="Line 10"/>
          <p:cNvSpPr>
            <a:spLocks noChangeShapeType="1"/>
          </p:cNvSpPr>
          <p:nvPr/>
        </p:nvSpPr>
        <p:spPr bwMode="auto">
          <a:xfrm>
            <a:off x="2452688" y="48641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99334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993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1"/>
          <p:cNvSpPr>
            <a:spLocks noChangeArrowheads="1"/>
          </p:cNvSpPr>
          <p:nvPr/>
        </p:nvSpPr>
        <p:spPr bwMode="auto">
          <a:xfrm>
            <a:off x="2968625" y="5268913"/>
            <a:ext cx="5691188" cy="1325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06171E-4F12-4945-AF26-BE8B440B2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Server accept()</a:t>
            </a:r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101382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101402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3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3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01384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5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101386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1387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101400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1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101389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101398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9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0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101396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7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1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101394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5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92" name="Rectangle 1"/>
          <p:cNvSpPr>
            <a:spLocks noChangeArrowheads="1"/>
          </p:cNvSpPr>
          <p:nvPr/>
        </p:nvSpPr>
        <p:spPr bwMode="auto">
          <a:xfrm>
            <a:off x="0" y="1423988"/>
            <a:ext cx="1804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connectionSocket </a:t>
            </a:r>
            <a:endParaRPr lang="en-US" altLang="x-none" sz="1600"/>
          </a:p>
        </p:txBody>
      </p:sp>
      <p:cxnSp>
        <p:nvCxnSpPr>
          <p:cNvPr id="101393" name="Straight Arrow Connector 3"/>
          <p:cNvCxnSpPr>
            <a:cxnSpLocks noChangeShapeType="1"/>
            <a:endCxn id="101395" idx="1"/>
          </p:cNvCxnSpPr>
          <p:nvPr/>
        </p:nvCxnSpPr>
        <p:spPr bwMode="auto">
          <a:xfrm>
            <a:off x="374650" y="1717675"/>
            <a:ext cx="530225" cy="203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225CCDFE-EDC5-9B4C-AEE5-E2CD0B9ED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7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Processing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3427" name="Group 16"/>
          <p:cNvGrpSpPr>
            <a:grpSpLocks/>
          </p:cNvGrpSpPr>
          <p:nvPr/>
        </p:nvGrpSpPr>
        <p:grpSpPr bwMode="auto">
          <a:xfrm>
            <a:off x="573088" y="2554288"/>
            <a:ext cx="1804987" cy="641350"/>
            <a:chOff x="738188" y="2813939"/>
            <a:chExt cx="1804987" cy="641350"/>
          </a:xfrm>
        </p:grpSpPr>
        <p:sp>
          <p:nvSpPr>
            <p:cNvPr id="103432" name="Text Box 4"/>
            <p:cNvSpPr txBox="1">
              <a:spLocks noChangeArrowheads="1"/>
            </p:cNvSpPr>
            <p:nvPr/>
          </p:nvSpPr>
          <p:spPr bwMode="auto">
            <a:xfrm>
              <a:off x="738188" y="2813939"/>
              <a:ext cx="14827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Read in 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from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3433" name="Freeform 6"/>
            <p:cNvSpPr>
              <a:spLocks/>
            </p:cNvSpPr>
            <p:nvPr/>
          </p:nvSpPr>
          <p:spPr bwMode="auto">
            <a:xfrm>
              <a:off x="2028825" y="2813939"/>
              <a:ext cx="161925" cy="533400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7"/>
            <p:cNvSpPr>
              <a:spLocks noChangeShapeType="1"/>
            </p:cNvSpPr>
            <p:nvPr/>
          </p:nvSpPr>
          <p:spPr bwMode="auto">
            <a:xfrm flipV="1">
              <a:off x="2209800" y="3113976"/>
              <a:ext cx="333375" cy="47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3428" name="Text Box 6"/>
          <p:cNvSpPr txBox="1">
            <a:spLocks noChangeArrowheads="1"/>
          </p:cNvSpPr>
          <p:nvPr/>
        </p:nvSpPr>
        <p:spPr bwMode="auto">
          <a:xfrm>
            <a:off x="-92075" y="150018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input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stream, attached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3429" name="Freeform 11"/>
          <p:cNvSpPr>
            <a:spLocks/>
          </p:cNvSpPr>
          <p:nvPr/>
        </p:nvSpPr>
        <p:spPr bwMode="auto">
          <a:xfrm>
            <a:off x="1885950" y="160813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0" name="Line 12"/>
          <p:cNvSpPr>
            <a:spLocks noChangeShapeType="1"/>
          </p:cNvSpPr>
          <p:nvPr/>
        </p:nvSpPr>
        <p:spPr bwMode="auto">
          <a:xfrm flipV="1">
            <a:off x="2043113" y="180340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1" name="Rectangle 1"/>
          <p:cNvSpPr>
            <a:spLocks noChangeArrowheads="1"/>
          </p:cNvSpPr>
          <p:nvPr/>
        </p:nvSpPr>
        <p:spPr bwMode="auto">
          <a:xfrm>
            <a:off x="2662238" y="3641725"/>
            <a:ext cx="610552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2DE2BCA-B9FC-B544-9276-E48D608BD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5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0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Output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5475" name="Group 15"/>
          <p:cNvGrpSpPr>
            <a:grpSpLocks/>
          </p:cNvGrpSpPr>
          <p:nvPr/>
        </p:nvGrpSpPr>
        <p:grpSpPr bwMode="auto">
          <a:xfrm>
            <a:off x="0" y="3341688"/>
            <a:ext cx="2373313" cy="915987"/>
            <a:chOff x="127000" y="1735138"/>
            <a:chExt cx="2373313" cy="915987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127000" y="1735138"/>
              <a:ext cx="209391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 output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stream, attached 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5484" name="Freeform 8"/>
            <p:cNvSpPr>
              <a:spLocks/>
            </p:cNvSpPr>
            <p:nvPr/>
          </p:nvSpPr>
          <p:spPr bwMode="auto">
            <a:xfrm>
              <a:off x="2057400" y="1795463"/>
              <a:ext cx="133350" cy="8143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5" name="Line 9"/>
            <p:cNvSpPr>
              <a:spLocks noChangeShapeType="1"/>
            </p:cNvSpPr>
            <p:nvPr/>
          </p:nvSpPr>
          <p:spPr bwMode="auto">
            <a:xfrm flipV="1">
              <a:off x="2214563" y="2347913"/>
              <a:ext cx="285750" cy="142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476" name="Text Box 10"/>
          <p:cNvSpPr txBox="1">
            <a:spLocks noChangeArrowheads="1"/>
          </p:cNvSpPr>
          <p:nvPr/>
        </p:nvSpPr>
        <p:spPr bwMode="auto">
          <a:xfrm>
            <a:off x="344488" y="45212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Write out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77" name="Freeform 11"/>
          <p:cNvSpPr>
            <a:spLocks/>
          </p:cNvSpPr>
          <p:nvPr/>
        </p:nvSpPr>
        <p:spPr bwMode="auto">
          <a:xfrm>
            <a:off x="1863725" y="457676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8" name="Line 12"/>
          <p:cNvSpPr>
            <a:spLocks noChangeShapeType="1"/>
          </p:cNvSpPr>
          <p:nvPr/>
        </p:nvSpPr>
        <p:spPr bwMode="auto">
          <a:xfrm flipV="1">
            <a:off x="2044700" y="47625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9" name="Text Box 13"/>
          <p:cNvSpPr txBox="1">
            <a:spLocks noChangeArrowheads="1"/>
          </p:cNvSpPr>
          <p:nvPr/>
        </p:nvSpPr>
        <p:spPr bwMode="auto">
          <a:xfrm>
            <a:off x="3209925" y="5654675"/>
            <a:ext cx="28781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End of while loop,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loop back and wait for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another client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80" name="Freeform 14"/>
          <p:cNvSpPr>
            <a:spLocks/>
          </p:cNvSpPr>
          <p:nvPr/>
        </p:nvSpPr>
        <p:spPr bwMode="auto">
          <a:xfrm rot="10784139">
            <a:off x="3190875" y="5645150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1" name="Line 15"/>
          <p:cNvSpPr>
            <a:spLocks noChangeShapeType="1"/>
          </p:cNvSpPr>
          <p:nvPr/>
        </p:nvSpPr>
        <p:spPr bwMode="auto">
          <a:xfrm flipH="1" flipV="1">
            <a:off x="2543175" y="5318125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2" name="Rectangle 1"/>
          <p:cNvSpPr>
            <a:spLocks noChangeArrowheads="1"/>
          </p:cNvSpPr>
          <p:nvPr/>
        </p:nvSpPr>
        <p:spPr bwMode="auto">
          <a:xfrm>
            <a:off x="2325688" y="1636713"/>
            <a:ext cx="6578600" cy="194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DD96D38-1023-6D49-8BC2-5B151D1D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24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3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25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159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4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57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Lab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en-US" altLang="x-none" dirty="0">
                <a:ea typeface="ＭＳ Ｐゴシック" charset="-128"/>
              </a:rPr>
              <a:t>ssignment </a:t>
            </a:r>
            <a:r>
              <a:rPr lang="en-US" altLang="zh-CN" dirty="0">
                <a:ea typeface="ＭＳ Ｐゴシック" charset="-128"/>
              </a:rPr>
              <a:t>2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Oct.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13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255BEF-5F6F-AD49-A621-63E1477D2E54}" type="slidenum">
              <a:rPr lang="en-US" altLang="x-none" sz="1400">
                <a:solidFill>
                  <a:srgbClr val="000000"/>
                </a:solidFill>
              </a:rPr>
              <a:pPr/>
              <a:t>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30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31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98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2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32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33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6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39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96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35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80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1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13007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2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13005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37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012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4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TCP Sockets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TCP server socket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demux</a:t>
            </a:r>
            <a:r>
              <a:rPr lang="en-US" altLang="x-none" dirty="0">
                <a:ea typeface="ＭＳ Ｐゴシック" charset="-128"/>
              </a:rPr>
              <a:t>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357688" y="1547813"/>
          <a:ext cx="4249737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547813"/>
                        <a:ext cx="4249737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40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76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13439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77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13439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78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134391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79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13439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0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13436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1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134362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82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134193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83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134194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84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13420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85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134205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6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134358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7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134359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8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134356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9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13435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0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134354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  <p:extLst>
      <p:ext uri="{BB962C8B-B14F-4D97-AF65-F5344CB8AC3E}">
        <p14:creationId xmlns:p14="http://schemas.microsoft.com/office/powerpoint/2010/main" val="389390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HTTP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41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67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7A06AE9-4F27-0B4C-B125-486C92D2C0B0}" type="slidenum">
              <a:rPr lang="en-US" altLang="x-none" sz="1400">
                <a:solidFill>
                  <a:srgbClr val="000000"/>
                </a:solidFill>
              </a:rPr>
              <a:pPr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From Opaque Files to Web Pages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264025" cy="48863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Web page: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authored in HTML</a:t>
            </a:r>
            <a:endParaRPr lang="en-US" altLang="ja-JP" dirty="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addressed by a URL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URL has two components: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host name, port number and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path name</a:t>
            </a:r>
            <a:endParaRPr lang="en-US" sz="2800" dirty="0">
              <a:latin typeface="Comic Sans MS" charset="0"/>
            </a:endParaRPr>
          </a:p>
          <a:p>
            <a:pPr marL="0" indent="0">
              <a:lnSpc>
                <a:spcPct val="90000"/>
              </a:lnSpc>
              <a:buFont typeface="ZapfDingbat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Most Web pages consist of: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base HTML page, and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several referenced objects</a:t>
            </a:r>
          </a:p>
          <a:p>
            <a:pPr lvl="2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0525" y="3908425"/>
            <a:ext cx="4381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b="1" dirty="0">
                <a:solidFill>
                  <a:srgbClr val="33CCCC"/>
                </a:solidFill>
                <a:latin typeface="Courier New" charset="0"/>
              </a:rPr>
              <a:t>http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://qiaoxiang.me:</a:t>
            </a:r>
            <a:r>
              <a:rPr lang="en-US" altLang="x-none" sz="1600" b="1" dirty="0">
                <a:solidFill>
                  <a:srgbClr val="00CC99"/>
                </a:solidFill>
                <a:latin typeface="Courier New" charset="0"/>
              </a:rPr>
              <a:t>80</a:t>
            </a:r>
            <a:r>
              <a:rPr lang="en-US" altLang="x-none" sz="1600" b="1" dirty="0">
                <a:solidFill>
                  <a:srgbClr val="3333CC"/>
                </a:solidFill>
                <a:latin typeface="Courier New" charset="0"/>
              </a:rPr>
              <a:t>/</a:t>
            </a:r>
            <a:r>
              <a:rPr lang="en-US" altLang="x-none" sz="1600" b="1" dirty="0" err="1">
                <a:solidFill>
                  <a:srgbClr val="3333CC"/>
                </a:solidFill>
                <a:latin typeface="Courier New" charset="0"/>
              </a:rPr>
              <a:t>index.html</a:t>
            </a:r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705350" y="2455863"/>
            <a:ext cx="129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Explorer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9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running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Apache Web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37897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37908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09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0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1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2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5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37898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23"/>
          <p:cNvSpPr txBox="1">
            <a:spLocks noChangeArrowheads="1"/>
          </p:cNvSpPr>
          <p:nvPr/>
        </p:nvSpPr>
        <p:spPr bwMode="auto">
          <a:xfrm>
            <a:off x="4933950" y="5218113"/>
            <a:ext cx="130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Firefox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3" name="Text Box 24"/>
          <p:cNvSpPr txBox="1">
            <a:spLocks noChangeArrowheads="1"/>
          </p:cNvSpPr>
          <p:nvPr/>
        </p:nvSpPr>
        <p:spPr bwMode="auto">
          <a:xfrm rot="1422049">
            <a:off x="6156325" y="2293938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4" name="Text Box 25"/>
          <p:cNvSpPr txBox="1">
            <a:spLocks noChangeArrowheads="1"/>
          </p:cNvSpPr>
          <p:nvPr/>
        </p:nvSpPr>
        <p:spPr bwMode="auto">
          <a:xfrm rot="-1692639">
            <a:off x="5946775" y="3789363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5" name="Text Box 26"/>
          <p:cNvSpPr txBox="1">
            <a:spLocks noChangeArrowheads="1"/>
          </p:cNvSpPr>
          <p:nvPr/>
        </p:nvSpPr>
        <p:spPr bwMode="auto">
          <a:xfrm rot="1411598">
            <a:off x="5969000" y="274161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6" name="Text Box 28"/>
          <p:cNvSpPr txBox="1">
            <a:spLocks noChangeArrowheads="1"/>
          </p:cNvSpPr>
          <p:nvPr/>
        </p:nvSpPr>
        <p:spPr bwMode="auto">
          <a:xfrm rot="-1737783">
            <a:off x="6149975" y="4122738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7" name="Rectangle 2"/>
          <p:cNvSpPr>
            <a:spLocks noChangeArrowheads="1"/>
          </p:cNvSpPr>
          <p:nvPr/>
        </p:nvSpPr>
        <p:spPr bwMode="auto">
          <a:xfrm>
            <a:off x="4406900" y="5826125"/>
            <a:ext cx="4572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The Web pages are requested through HTTP: hypertext transfer protocol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84CF6BC-D129-EF41-AB2D-3FF94D27A87D}" type="slidenum">
              <a:rPr lang="en-US" altLang="x-none" sz="1400">
                <a:solidFill>
                  <a:srgbClr val="000000"/>
                </a:solidFill>
              </a:rPr>
              <a:pPr/>
              <a:t>43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8259762" cy="8382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HTTP is Still Evolving</a:t>
            </a:r>
            <a:endParaRPr lang="en-US" altLang="x-none" sz="3600">
              <a:ea typeface="宋体" charset="-122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13175"/>
            <a:ext cx="8013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ChangeArrowheads="1"/>
          </p:cNvSpPr>
          <p:nvPr/>
        </p:nvSpPr>
        <p:spPr bwMode="auto">
          <a:xfrm rot="-2700000">
            <a:off x="3155950" y="3255963"/>
            <a:ext cx="1203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RFC 1945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 rot="-2700000">
            <a:off x="3978275" y="3230563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2068</a:t>
            </a:r>
            <a:endParaRPr lang="en-US" altLang="x-none" sz="1800"/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 rot="-2700000">
            <a:off x="7567613" y="3322638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7540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E66103-8595-B74E-BC0F-2985637BCD2C}" type="slidenum">
              <a:rPr lang="en-US" altLang="x-none" sz="1400">
                <a:solidFill>
                  <a:srgbClr val="000000"/>
                </a:solidFill>
              </a:rPr>
              <a:pPr/>
              <a:t>44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1986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1.0</a:t>
            </a:r>
            <a:r>
              <a:rPr lang="en-US" altLang="x-none" sz="3600">
                <a:ea typeface="ＭＳ Ｐゴシック" charset="-128"/>
              </a:rPr>
              <a:t> Message Flow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3988" cy="46482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erver waits for requests from clients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</a:t>
            </a:r>
            <a:r>
              <a:rPr lang="en-US" altLang="x-none" sz="2400" dirty="0">
                <a:ea typeface="ＭＳ Ｐゴシック" charset="-128"/>
              </a:rPr>
              <a:t>lient initiates TCP connection (creates socket) to server, port 80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Client sends request for a document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solidFill>
                  <a:schemeClr val="accent2"/>
                </a:solidFill>
                <a:ea typeface="ＭＳ Ｐゴシック" charset="-128"/>
              </a:rPr>
              <a:t>Web server 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sends back the document</a:t>
            </a:r>
            <a:endParaRPr lang="en-US" altLang="x-none" sz="2400" dirty="0">
              <a:solidFill>
                <a:schemeClr val="accent2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connection closed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Client parses the document to find embedded  objects (images)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repeat above for each image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80B967-A274-E641-B0E8-FB771C5F3F6E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4034" name="Line 11"/>
          <p:cNvSpPr>
            <a:spLocks noChangeShapeType="1"/>
          </p:cNvSpPr>
          <p:nvPr/>
        </p:nvSpPr>
        <p:spPr bwMode="auto">
          <a:xfrm>
            <a:off x="476250" y="2338388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13"/>
          <p:cNvSpPr>
            <a:spLocks noChangeArrowheads="1"/>
          </p:cNvSpPr>
          <p:nvPr/>
        </p:nvSpPr>
        <p:spPr bwMode="auto">
          <a:xfrm>
            <a:off x="238125" y="626268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0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8148638" cy="866775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 (</a:t>
            </a:r>
            <a:r>
              <a:rPr lang="en-US" altLang="zh-CN" sz="2800">
                <a:ea typeface="宋体" charset="-122"/>
              </a:rPr>
              <a:t>more detail</a:t>
            </a:r>
            <a:r>
              <a:rPr lang="en-US" altLang="zh-CN" sz="3200">
                <a:ea typeface="宋体" charset="-122"/>
              </a:rPr>
              <a:t>)</a:t>
            </a:r>
            <a:endParaRPr lang="en-US" altLang="x-none" sz="3200">
              <a:ea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487488"/>
            <a:ext cx="834390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ea typeface="ＭＳ Ｐゴシック" charset="-128"/>
              </a:rPr>
              <a:t>Suppose user enters URL 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/</a:t>
            </a:r>
            <a:r>
              <a:rPr lang="en-US" altLang="x-none" sz="1800" dirty="0" err="1">
                <a:latin typeface="Arial" charset="0"/>
                <a:ea typeface="ＭＳ Ｐゴシック" charset="-128"/>
              </a:rPr>
              <a:t>index.html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85988"/>
            <a:ext cx="3810000" cy="19050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1a</a:t>
            </a:r>
            <a:r>
              <a:rPr lang="en-US" altLang="x-none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Port 80 is default for http server.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704850" y="3856038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2.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client sends http </a:t>
            </a:r>
            <a:r>
              <a:rPr lang="en-US" altLang="x-none" i="1" dirty="0">
                <a:solidFill>
                  <a:srgbClr val="3333CC"/>
                </a:solidFill>
              </a:rPr>
              <a:t>request message</a:t>
            </a:r>
            <a:r>
              <a:rPr lang="en-US" altLang="x-none" dirty="0">
                <a:solidFill>
                  <a:srgbClr val="000000"/>
                </a:solidFill>
              </a:rPr>
              <a:t> (containing URL) into TCP connection socket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781550" y="3067050"/>
            <a:ext cx="3810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1b.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server</a:t>
            </a:r>
            <a:r>
              <a:rPr lang="en-US" altLang="x-none">
                <a:solidFill>
                  <a:srgbClr val="000000"/>
                </a:solidFill>
              </a:rPr>
              <a:t> 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accepts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connection,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ack.</a:t>
            </a:r>
            <a:r>
              <a:rPr lang="en-US" altLang="ja-JP">
                <a:solidFill>
                  <a:srgbClr val="000000"/>
                </a:solidFill>
              </a:rPr>
              <a:t> client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724400" y="4257675"/>
            <a:ext cx="441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3.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receives request message, forms </a:t>
            </a:r>
            <a:r>
              <a:rPr lang="en-US" altLang="x-none" i="1" dirty="0">
                <a:solidFill>
                  <a:srgbClr val="3333CC"/>
                </a:solidFill>
              </a:rPr>
              <a:t>response message</a:t>
            </a:r>
            <a:r>
              <a:rPr lang="en-US" altLang="x-none" dirty="0">
                <a:solidFill>
                  <a:srgbClr val="000000"/>
                </a:solidFill>
              </a:rPr>
              <a:t> containing requested object (</a:t>
            </a:r>
            <a:r>
              <a:rPr lang="en-US" altLang="x-none" dirty="0" err="1">
                <a:solidFill>
                  <a:srgbClr val="000000"/>
                </a:solidFill>
                <a:latin typeface="Arial" charset="0"/>
              </a:rPr>
              <a:t>index.html</a:t>
            </a:r>
            <a:r>
              <a:rPr lang="en-US" altLang="x-none" dirty="0">
                <a:solidFill>
                  <a:srgbClr val="000000"/>
                </a:solidFill>
              </a:rPr>
              <a:t>), sends message into socket (the sending speed increases slowly, which is called slow-start)</a:t>
            </a:r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>
            <a:off x="4048125" y="25987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3946525" y="45672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0"/>
          <p:cNvSpPr>
            <a:spLocks noChangeShapeType="1"/>
          </p:cNvSpPr>
          <p:nvPr/>
        </p:nvSpPr>
        <p:spPr bwMode="auto">
          <a:xfrm flipH="1">
            <a:off x="3933825" y="53673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279400" y="6184900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6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019550" y="34051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4833938" y="1295400"/>
            <a:ext cx="381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en-US" altLang="x-none" sz="2000" dirty="0">
                <a:solidFill>
                  <a:srgbClr val="FF0000"/>
                </a:solidFill>
              </a:rPr>
              <a:t>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at host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qiaoxiang.me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waiting for TCP connection at port 80. 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ABBDC-A4B2-1D42-9393-82B7E1394213}" type="slidenum">
              <a:rPr lang="en-US" altLang="x-none" sz="1400">
                <a:solidFill>
                  <a:srgbClr val="000000"/>
                </a:solidFill>
              </a:rPr>
              <a:pPr/>
              <a:t>46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</a:t>
            </a:r>
            <a:r>
              <a:rPr lang="en-US" altLang="x-none" sz="3600">
                <a:ea typeface="ＭＳ Ｐゴシック" charset="-128"/>
              </a:rPr>
              <a:t> (cont.)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4288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  <a:ea typeface="ＭＳ Ｐゴシック" charset="-128"/>
              </a:rPr>
              <a:t>5</a:t>
            </a:r>
            <a:r>
              <a:rPr lang="en-US" altLang="x-none" sz="180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>
                <a:ea typeface="ＭＳ Ｐゴシック" charset="-128"/>
              </a:rPr>
              <a:t> http client receives response message containing html file, parses html file, finds embedded image</a:t>
            </a:r>
            <a:endParaRPr lang="en-US" altLang="x-none" sz="2000">
              <a:ea typeface="ＭＳ Ｐゴシック" charset="-128"/>
            </a:endParaRP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714375" y="39243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6.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Steps 1-5 repeated for each of the embedded images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724400" y="1401763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4.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http server closes TCP connection. 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6086" name="Line 2"/>
          <p:cNvSpPr>
            <a:spLocks noChangeShapeType="1"/>
          </p:cNvSpPr>
          <p:nvPr/>
        </p:nvSpPr>
        <p:spPr bwMode="auto">
          <a:xfrm>
            <a:off x="542925" y="1962150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3"/>
          <p:cNvSpPr>
            <a:spLocks noChangeArrowheads="1"/>
          </p:cNvSpPr>
          <p:nvPr/>
        </p:nvSpPr>
        <p:spPr bwMode="auto">
          <a:xfrm>
            <a:off x="304800" y="3962400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7788" y="3840163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1009650" y="5907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34413" y="65278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6D55556-9E7E-3F4D-814A-3E8EAC6A221C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Discussion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360488"/>
            <a:ext cx="7888287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How about we use FTP as HTTP?</a:t>
            </a:r>
          </a:p>
        </p:txBody>
      </p:sp>
      <p:grpSp>
        <p:nvGrpSpPr>
          <p:cNvPr id="48132" name="Group 2"/>
          <p:cNvGrpSpPr>
            <a:grpSpLocks/>
          </p:cNvGrpSpPr>
          <p:nvPr/>
        </p:nvGrpSpPr>
        <p:grpSpPr bwMode="auto">
          <a:xfrm>
            <a:off x="498475" y="2227263"/>
            <a:ext cx="4124325" cy="4440237"/>
            <a:chOff x="498454" y="2043160"/>
            <a:chExt cx="4123746" cy="4440873"/>
          </a:xfrm>
        </p:grpSpPr>
        <p:graphicFrame>
          <p:nvGraphicFramePr>
            <p:cNvPr id="4815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98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5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6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58" name="Text Box 15"/>
            <p:cNvSpPr txBox="1">
              <a:spLocks noChangeArrowheads="1"/>
            </p:cNvSpPr>
            <p:nvPr/>
          </p:nvSpPr>
          <p:spPr bwMode="auto">
            <a:xfrm>
              <a:off x="498454" y="2125683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9" name="Text Box 16"/>
            <p:cNvSpPr txBox="1">
              <a:spLocks noChangeArrowheads="1"/>
            </p:cNvSpPr>
            <p:nvPr/>
          </p:nvSpPr>
          <p:spPr bwMode="auto">
            <a:xfrm>
              <a:off x="3666525" y="2043160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6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3" name="Group 27"/>
          <p:cNvGrpSpPr>
            <a:grpSpLocks/>
          </p:cNvGrpSpPr>
          <p:nvPr/>
        </p:nvGrpSpPr>
        <p:grpSpPr bwMode="auto">
          <a:xfrm>
            <a:off x="4826000" y="2185988"/>
            <a:ext cx="4170363" cy="4487862"/>
            <a:chOff x="534401" y="1995965"/>
            <a:chExt cx="4170114" cy="4488068"/>
          </a:xfrm>
        </p:grpSpPr>
        <p:graphicFrame>
          <p:nvGraphicFramePr>
            <p:cNvPr id="4813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99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4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604290" y="210197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748840" y="1995965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4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1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4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Line 18"/>
          <p:cNvSpPr>
            <a:spLocks noChangeShapeType="1"/>
          </p:cNvSpPr>
          <p:nvPr/>
        </p:nvSpPr>
        <p:spPr bwMode="auto">
          <a:xfrm flipV="1">
            <a:off x="5634038" y="434340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5792788" y="401478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026851-6A0C-374F-BD7E-F01A68872D10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4150"/>
            <a:ext cx="8161338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HTTP1.0 Message Flow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85900"/>
            <a:ext cx="8107363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HTTP1.0 servers are stateless</a:t>
            </a:r>
            <a:r>
              <a:rPr lang="en-US" altLang="zh-CN" dirty="0">
                <a:ea typeface="宋体" charset="-122"/>
              </a:rPr>
              <a:t> servers: each request is self-contained</a:t>
            </a:r>
            <a:endParaRPr lang="en-US" altLang="x-none" dirty="0">
              <a:ea typeface="宋体" charset="-122"/>
            </a:endParaRPr>
          </a:p>
        </p:txBody>
      </p:sp>
      <p:graphicFrame>
        <p:nvGraphicFramePr>
          <p:cNvPr id="50180" name="Object 2"/>
          <p:cNvGraphicFramePr>
            <a:graphicFrameLocks noChangeAspect="1"/>
          </p:cNvGraphicFramePr>
          <p:nvPr/>
        </p:nvGraphicFramePr>
        <p:xfrm>
          <a:off x="4794250" y="3306763"/>
          <a:ext cx="7810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306763"/>
                        <a:ext cx="7810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31"/>
          <p:cNvGrpSpPr>
            <a:grpSpLocks/>
          </p:cNvGrpSpPr>
          <p:nvPr/>
        </p:nvGrpSpPr>
        <p:grpSpPr bwMode="auto">
          <a:xfrm>
            <a:off x="8207375" y="2849563"/>
            <a:ext cx="387350" cy="1508125"/>
            <a:chOff x="4180" y="783"/>
            <a:chExt cx="150" cy="307"/>
          </a:xfrm>
        </p:grpSpPr>
        <p:sp>
          <p:nvSpPr>
            <p:cNvPr id="5021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2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4751388" y="2244725"/>
            <a:ext cx="86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7923213" y="2162175"/>
            <a:ext cx="96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5867400" y="5526088"/>
            <a:ext cx="2409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sends file on same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 flipV="1">
            <a:off x="5656263" y="5267325"/>
            <a:ext cx="2562225" cy="20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Text Box 20"/>
          <p:cNvSpPr txBox="1">
            <a:spLocks noChangeArrowheads="1"/>
          </p:cNvSpPr>
          <p:nvPr/>
        </p:nvSpPr>
        <p:spPr bwMode="auto">
          <a:xfrm>
            <a:off x="5730875" y="4445000"/>
            <a:ext cx="24098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GET /home/index.html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USER: xxx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PASS: xxx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7" name="Line 17"/>
          <p:cNvSpPr>
            <a:spLocks noChangeShapeType="1"/>
          </p:cNvSpPr>
          <p:nvPr/>
        </p:nvSpPr>
        <p:spPr bwMode="auto">
          <a:xfrm>
            <a:off x="5680075" y="5549900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8" name="Group 45"/>
          <p:cNvGrpSpPr>
            <a:grpSpLocks/>
          </p:cNvGrpSpPr>
          <p:nvPr/>
        </p:nvGrpSpPr>
        <p:grpSpPr bwMode="auto">
          <a:xfrm>
            <a:off x="528638" y="2185988"/>
            <a:ext cx="4124325" cy="4478337"/>
            <a:chOff x="485775" y="1747838"/>
            <a:chExt cx="4124325" cy="4478337"/>
          </a:xfrm>
        </p:grpSpPr>
        <p:graphicFrame>
          <p:nvGraphicFramePr>
            <p:cNvPr id="50189" name="Object 2"/>
            <p:cNvGraphicFramePr>
              <a:graphicFrameLocks noChangeAspect="1"/>
            </p:cNvGraphicFramePr>
            <p:nvPr/>
          </p:nvGraphicFramePr>
          <p:xfrm>
            <a:off x="522288" y="2892425"/>
            <a:ext cx="781050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45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88" y="2892425"/>
                          <a:ext cx="781050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190" name="Group 8"/>
            <p:cNvGrpSpPr>
              <a:grpSpLocks/>
            </p:cNvGrpSpPr>
            <p:nvPr/>
          </p:nvGrpSpPr>
          <p:grpSpPr bwMode="auto">
            <a:xfrm>
              <a:off x="3935413" y="2435225"/>
              <a:ext cx="387350" cy="1508125"/>
              <a:chOff x="4180" y="783"/>
              <a:chExt cx="150" cy="307"/>
            </a:xfrm>
          </p:grpSpPr>
          <p:sp>
            <p:nvSpPr>
              <p:cNvPr id="50206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7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8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9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0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3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485775" y="1830388"/>
              <a:ext cx="84772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654425" y="1747838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1333500" y="283051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1358062" y="4299991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20"/>
            <p:cNvSpPr txBox="1">
              <a:spLocks noChangeArrowheads="1"/>
            </p:cNvSpPr>
            <p:nvPr/>
          </p:nvSpPr>
          <p:spPr bwMode="auto">
            <a:xfrm>
              <a:off x="1595438" y="5111750"/>
              <a:ext cx="24098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458569" y="400515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PORT clientip:cport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197" name="Line 18"/>
            <p:cNvSpPr>
              <a:spLocks noChangeShapeType="1"/>
            </p:cNvSpPr>
            <p:nvPr/>
          </p:nvSpPr>
          <p:spPr bwMode="auto">
            <a:xfrm flipV="1">
              <a:off x="1384300" y="4852988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Text Box 20"/>
            <p:cNvSpPr txBox="1">
              <a:spLocks noChangeArrowheads="1"/>
            </p:cNvSpPr>
            <p:nvPr/>
          </p:nvSpPr>
          <p:spPr bwMode="auto">
            <a:xfrm>
              <a:off x="1485900" y="4502720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08113" y="513556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0"/>
            <p:cNvSpPr txBox="1">
              <a:spLocks noChangeArrowheads="1"/>
            </p:cNvSpPr>
            <p:nvPr/>
          </p:nvSpPr>
          <p:spPr bwMode="auto">
            <a:xfrm>
              <a:off x="1397000" y="245586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USER xxx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1" name="Line 17"/>
            <p:cNvSpPr>
              <a:spLocks noChangeShapeType="1"/>
            </p:cNvSpPr>
            <p:nvPr/>
          </p:nvSpPr>
          <p:spPr bwMode="auto">
            <a:xfrm>
              <a:off x="1360488" y="33940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20"/>
            <p:cNvSpPr txBox="1">
              <a:spLocks noChangeArrowheads="1"/>
            </p:cNvSpPr>
            <p:nvPr/>
          </p:nvSpPr>
          <p:spPr bwMode="auto">
            <a:xfrm>
              <a:off x="1422400" y="302101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PASS xxx 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3" name="Line 17"/>
            <p:cNvSpPr>
              <a:spLocks noChangeShapeType="1"/>
            </p:cNvSpPr>
            <p:nvPr/>
          </p:nvSpPr>
          <p:spPr bwMode="auto">
            <a:xfrm>
              <a:off x="1422400" y="62261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Text Box 20"/>
            <p:cNvSpPr txBox="1">
              <a:spLocks noChangeArrowheads="1"/>
            </p:cNvSpPr>
            <p:nvPr/>
          </p:nvSpPr>
          <p:spPr bwMode="auto">
            <a:xfrm>
              <a:off x="1420956" y="351652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CWD home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5" name="Line 17"/>
            <p:cNvSpPr>
              <a:spLocks noChangeShapeType="1"/>
            </p:cNvSpPr>
            <p:nvPr/>
          </p:nvSpPr>
          <p:spPr bwMode="auto">
            <a:xfrm>
              <a:off x="1326862" y="3840372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EC00EF-D562-AF44-9084-E754DC4E09A7}" type="slidenum">
              <a:rPr lang="en-US" altLang="x-none" sz="1400">
                <a:solidFill>
                  <a:srgbClr val="000000"/>
                </a:solidFill>
              </a:rPr>
              <a:pPr/>
              <a:t>49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045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HTTP Request Message: General Format</a:t>
            </a:r>
            <a:endParaRPr lang="en-US" sz="40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7" name="Picture 3" descr="HTTP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435225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dirty="0">
                <a:solidFill>
                  <a:srgbClr val="000000"/>
                </a:solidFill>
              </a:rPr>
              <a:t>ASCII (human-readable format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)</a:t>
            </a:r>
            <a:endParaRPr lang="en-US" altLang="x-none" sz="2800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Server Flow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8610" name="Rectangle 20"/>
          <p:cNvSpPr>
            <a:spLocks noChangeArrowheads="1"/>
          </p:cNvSpPr>
          <p:nvPr/>
        </p:nvSpPr>
        <p:spPr bwMode="auto">
          <a:xfrm>
            <a:off x="965200" y="22574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connSocket = accept()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1" name="Rectangle 22"/>
          <p:cNvSpPr>
            <a:spLocks noChangeArrowheads="1"/>
          </p:cNvSpPr>
          <p:nvPr/>
        </p:nvSpPr>
        <p:spPr bwMode="auto">
          <a:xfrm>
            <a:off x="942975" y="1466850"/>
            <a:ext cx="2767013" cy="3079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400">
                <a:solidFill>
                  <a:srgbClr val="000000"/>
                </a:solidFill>
                <a:latin typeface="Arial" charset="0"/>
                <a:ea typeface="宋体" charset="-122"/>
              </a:rPr>
              <a:t>Create ServerSocket(6789)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2" name="Rectangle 23"/>
          <p:cNvSpPr>
            <a:spLocks noChangeArrowheads="1"/>
          </p:cNvSpPr>
          <p:nvPr/>
        </p:nvSpPr>
        <p:spPr bwMode="auto">
          <a:xfrm>
            <a:off x="973138" y="2986088"/>
            <a:ext cx="2768600" cy="6508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read request from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24"/>
          <p:cNvSpPr>
            <a:spLocks noChangeArrowheads="1"/>
          </p:cNvSpPr>
          <p:nvPr/>
        </p:nvSpPr>
        <p:spPr bwMode="auto">
          <a:xfrm>
            <a:off x="1011238" y="4625975"/>
            <a:ext cx="2768600" cy="3683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Serve the request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4" name="Rectangle 26"/>
          <p:cNvSpPr>
            <a:spLocks noChangeArrowheads="1"/>
          </p:cNvSpPr>
          <p:nvPr/>
        </p:nvSpPr>
        <p:spPr bwMode="auto">
          <a:xfrm>
            <a:off x="1082675" y="59023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close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5" name="Line 27"/>
          <p:cNvSpPr>
            <a:spLocks noChangeShapeType="1"/>
          </p:cNvSpPr>
          <p:nvPr/>
        </p:nvSpPr>
        <p:spPr bwMode="auto">
          <a:xfrm>
            <a:off x="2322513" y="1846263"/>
            <a:ext cx="0" cy="392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2317750" y="2627313"/>
            <a:ext cx="0" cy="34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7" name="Line 29"/>
          <p:cNvSpPr>
            <a:spLocks noChangeShapeType="1"/>
          </p:cNvSpPr>
          <p:nvPr/>
        </p:nvSpPr>
        <p:spPr bwMode="auto">
          <a:xfrm>
            <a:off x="2281238" y="3651250"/>
            <a:ext cx="4762" cy="768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8" name="Line 31"/>
          <p:cNvSpPr>
            <a:spLocks noChangeShapeType="1"/>
          </p:cNvSpPr>
          <p:nvPr/>
        </p:nvSpPr>
        <p:spPr bwMode="auto">
          <a:xfrm flipH="1">
            <a:off x="2278063" y="5105400"/>
            <a:ext cx="79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9" name="Freeform 32"/>
          <p:cNvSpPr>
            <a:spLocks/>
          </p:cNvSpPr>
          <p:nvPr/>
        </p:nvSpPr>
        <p:spPr bwMode="auto">
          <a:xfrm>
            <a:off x="522288" y="2049463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68620" name="Object 3"/>
          <p:cNvGraphicFramePr>
            <a:graphicFrameLocks noChangeAspect="1"/>
          </p:cNvGraphicFramePr>
          <p:nvPr/>
        </p:nvGraphicFramePr>
        <p:xfrm>
          <a:off x="4343400" y="304800"/>
          <a:ext cx="43973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686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439737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7"/>
          <p:cNvSpPr>
            <a:spLocks noChangeArrowheads="1"/>
          </p:cNvSpPr>
          <p:nvPr/>
        </p:nvSpPr>
        <p:spPr bwMode="auto">
          <a:xfrm>
            <a:off x="4953000" y="3581400"/>
            <a:ext cx="4117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91A3D01-BFE5-B44B-88DF-33266C639D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3EED96-DD07-9949-87CC-118138C20C73}" type="slidenum">
              <a:rPr lang="en-US" altLang="x-none" sz="1400">
                <a:solidFill>
                  <a:srgbClr val="000000"/>
                </a:solidFill>
              </a:rPr>
              <a:pPr/>
              <a:t>50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215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>
                <a:ea typeface="ＭＳ Ｐゴシック" charset="-128"/>
              </a:rPr>
              <a:t>1. Telnet to your favorite Web server:</a:t>
            </a:r>
          </a:p>
          <a:p>
            <a:pPr lvl="2">
              <a:buFontTx/>
              <a:buNone/>
            </a:pPr>
            <a:endParaRPr lang="en-US" altLang="x-none" sz="1800">
              <a:ea typeface="ＭＳ Ｐゴシック" charset="-128"/>
            </a:endParaRPr>
          </a:p>
        </p:txBody>
      </p:sp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4064000" y="2155825"/>
            <a:ext cx="47628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Opens TCP connection to port 80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(default http server port)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.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Anything typed in sent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to port 80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endParaRPr lang="en-US" altLang="x-none" sz="18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77230" y="2190750"/>
            <a:ext cx="32175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telnet </a:t>
            </a:r>
            <a:r>
              <a:rPr lang="en-US" altLang="x-none" sz="1800" b="1" dirty="0" err="1">
                <a:solidFill>
                  <a:srgbClr val="FF0000"/>
                </a:solidFill>
                <a:latin typeface="Courier New" charset="0"/>
              </a:rPr>
              <a:t>qi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</a:rPr>
              <a:t>aoxiang.me</a:t>
            </a:r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 80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2. Type in a GET http request:</a:t>
            </a:r>
          </a:p>
          <a:p>
            <a:pPr lvl="2" algn="l">
              <a:spcBef>
                <a:spcPct val="20000"/>
              </a:spcBef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892175" y="4202113"/>
            <a:ext cx="311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GET /</a:t>
            </a:r>
            <a:r>
              <a:rPr lang="en-US" altLang="x-none" sz="1600" b="1" dirty="0" err="1">
                <a:solidFill>
                  <a:srgbClr val="FF0000"/>
                </a:solidFill>
                <a:latin typeface="Courier New" charset="0"/>
              </a:rPr>
              <a:t>index.html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 HTTP/1.0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848225" y="4098925"/>
            <a:ext cx="33067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By typing this in (hit carriage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return </a:t>
            </a: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twice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), you send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this minimal (but complete)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GET request to http server</a:t>
            </a:r>
          </a:p>
        </p:txBody>
      </p:sp>
      <p:sp>
        <p:nvSpPr>
          <p:cNvPr id="54281" name="Freeform 12"/>
          <p:cNvSpPr>
            <a:spLocks/>
          </p:cNvSpPr>
          <p:nvPr/>
        </p:nvSpPr>
        <p:spPr bwMode="auto">
          <a:xfrm>
            <a:off x="4111625" y="2162175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Freeform 13"/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dirty="0">
                <a:solidFill>
                  <a:srgbClr val="000000"/>
                </a:solidFill>
              </a:rPr>
              <a:t>3. Look at response message sent by 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x-none" dirty="0">
                <a:solidFill>
                  <a:srgbClr val="000000"/>
                </a:solidFill>
              </a:rPr>
              <a:t>http server.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91E68D-9130-434E-96C6-04D609E73ABC}" type="slidenum">
              <a:rPr lang="en-US" altLang="x-none" sz="1400">
                <a:solidFill>
                  <a:srgbClr val="000000"/>
                </a:solidFill>
              </a:rPr>
              <a:pPr/>
              <a:t>51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Try telnet GET on </a:t>
            </a:r>
            <a:r>
              <a:rPr lang="en-US" altLang="zh-CN" dirty="0">
                <a:ea typeface="宋体" charset="-122"/>
                <a:hlinkClick r:id="rId3"/>
              </a:rPr>
              <a:t>www.xmu.edu.cn</a:t>
            </a:r>
            <a:endParaRPr lang="en-US" altLang="x-none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23ED5F3-A7CE-2442-862A-613F799D46B6}" type="slidenum">
              <a:rPr lang="en-US" altLang="x-none" sz="1400">
                <a:solidFill>
                  <a:srgbClr val="000000"/>
                </a:solidFill>
              </a:rPr>
              <a:pPr/>
              <a:t>52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28600"/>
            <a:ext cx="837565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Request</a:t>
            </a:r>
            <a:r>
              <a:rPr lang="en-US" altLang="x-none" sz="3600">
                <a:ea typeface="ＭＳ Ｐゴシック" charset="-128"/>
              </a:rPr>
              <a:t> Message</a:t>
            </a:r>
            <a:r>
              <a:rPr lang="en-US" altLang="zh-CN" sz="3600">
                <a:ea typeface="宋体" charset="-122"/>
              </a:rPr>
              <a:t> Example: GET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662238" y="2659063"/>
            <a:ext cx="64944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GET /somedir/page.html HTTP/1.0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Host: 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  <a:hlinkClick r:id="rId3"/>
              </a:rPr>
              <a:t>www.somechool.edu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Connection: close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User-agent: Mozilla/4.0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Accept: text/html, image/gif, image/jpeg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Accept-language: en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(extra carriage return, line feed)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 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-125413" y="1624013"/>
            <a:ext cx="26495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(GET, POST,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HEAD, PUT,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DELETE,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TRACE … commands)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809750" y="2528888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>
            <a:off x="2703513" y="3044825"/>
            <a:ext cx="249237" cy="1428750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709738" y="3470275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933575" y="4795838"/>
            <a:ext cx="793750" cy="279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0663" y="4422775"/>
            <a:ext cx="21780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Carriage return,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line feed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indicates end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of message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340100" y="1463675"/>
            <a:ext cx="5438775" cy="1636713"/>
            <a:chOff x="3340693" y="1463261"/>
            <a:chExt cx="5437940" cy="1637499"/>
          </a:xfrm>
        </p:grpSpPr>
        <p:sp>
          <p:nvSpPr>
            <p:cNvPr id="58385" name="Text Box 4"/>
            <p:cNvSpPr txBox="1">
              <a:spLocks noChangeArrowheads="1"/>
            </p:cNvSpPr>
            <p:nvPr/>
          </p:nvSpPr>
          <p:spPr bwMode="auto">
            <a:xfrm>
              <a:off x="5657216" y="1463261"/>
              <a:ext cx="31214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Virtual host multiplexing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6" name="Line 5"/>
            <p:cNvSpPr>
              <a:spLocks noChangeShapeType="1"/>
            </p:cNvSpPr>
            <p:nvPr/>
          </p:nvSpPr>
          <p:spPr bwMode="auto">
            <a:xfrm flipH="1">
              <a:off x="3340693" y="1811702"/>
              <a:ext cx="2534186" cy="12890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97538" y="4256088"/>
            <a:ext cx="2894012" cy="1558925"/>
            <a:chOff x="5590842" y="305276"/>
            <a:chExt cx="2893620" cy="1558095"/>
          </a:xfrm>
        </p:grpSpPr>
        <p:sp>
          <p:nvSpPr>
            <p:cNvPr id="58383" name="Text Box 4"/>
            <p:cNvSpPr txBox="1">
              <a:spLocks noChangeArrowheads="1"/>
            </p:cNvSpPr>
            <p:nvPr/>
          </p:nvSpPr>
          <p:spPr bwMode="auto">
            <a:xfrm>
              <a:off x="5951397" y="1463261"/>
              <a:ext cx="2533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Content negotiation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4" name="Line 5"/>
            <p:cNvSpPr>
              <a:spLocks noChangeShapeType="1"/>
            </p:cNvSpPr>
            <p:nvPr/>
          </p:nvSpPr>
          <p:spPr bwMode="auto">
            <a:xfrm flipH="1" flipV="1">
              <a:off x="5590842" y="305276"/>
              <a:ext cx="686445" cy="12929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434013" y="3255963"/>
            <a:ext cx="3819525" cy="400050"/>
            <a:chOff x="4603269" y="1463261"/>
            <a:chExt cx="3819359" cy="400110"/>
          </a:xfrm>
        </p:grpSpPr>
        <p:sp>
          <p:nvSpPr>
            <p:cNvPr id="58381" name="Text Box 4"/>
            <p:cNvSpPr txBox="1">
              <a:spLocks noChangeArrowheads="1"/>
            </p:cNvSpPr>
            <p:nvPr/>
          </p:nvSpPr>
          <p:spPr bwMode="auto">
            <a:xfrm>
              <a:off x="5401774" y="1463261"/>
              <a:ext cx="30208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Connection management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2" name="Line 5"/>
            <p:cNvSpPr>
              <a:spLocks noChangeShapeType="1"/>
            </p:cNvSpPr>
            <p:nvPr/>
          </p:nvSpPr>
          <p:spPr bwMode="auto">
            <a:xfrm flipH="1">
              <a:off x="4603269" y="1664677"/>
              <a:ext cx="809623" cy="7862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4AD2F02-236E-684A-AF8B-E4EEB25BF505}" type="slidenum">
              <a:rPr lang="en-US" altLang="x-none" sz="1400">
                <a:solidFill>
                  <a:srgbClr val="000000"/>
                </a:solidFill>
              </a:rPr>
              <a:pPr/>
              <a:t>53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HTTP Response</a:t>
            </a:r>
            <a:r>
              <a:rPr lang="en-US" altLang="zh-CN">
                <a:ea typeface="宋体" charset="-122"/>
              </a:rPr>
              <a:t> Message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3181350" y="1987550"/>
            <a:ext cx="582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HTTP/1.0 200 OK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Date: Wed, 23 Jan 2008 12:00:15 GMT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Server: Apache/1.3.0 (Unix)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Last-Modified: Mon, 22 Jun 1998 …...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Content-Length: 6821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Content-Type: text/html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data data data data data ...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754063" y="1408113"/>
            <a:ext cx="19002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(protocol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code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phrase)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2295525" y="191452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Freeform 6"/>
          <p:cNvSpPr>
            <a:spLocks/>
          </p:cNvSpPr>
          <p:nvPr/>
        </p:nvSpPr>
        <p:spPr bwMode="auto">
          <a:xfrm>
            <a:off x="3095625" y="2276475"/>
            <a:ext cx="257175" cy="16383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2005013" y="3017838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 flipV="1">
            <a:off x="2190750" y="43815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838200" y="4360863"/>
            <a:ext cx="1406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data, e.g.,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requested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html file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4BA3D71-CFAC-A249-B83D-1027AE667CA2}" type="slidenum">
              <a:rPr lang="en-US" altLang="x-none" sz="1400">
                <a:solidFill>
                  <a:srgbClr val="000000"/>
                </a:solidFill>
              </a:rPr>
              <a:pPr/>
              <a:t>54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Response Status Codes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314575"/>
            <a:ext cx="79343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200 OK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succeeded, requested object later in this message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301 Moved Permanently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object moved, new location specified later in this message (Location:)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400 Bad Request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message not understood by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404 Not Found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document not found on this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505 HTTP Version Not Supported</a:t>
            </a:r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23875" y="1368425"/>
            <a:ext cx="76866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In the first line of the server-&gt;client response message. A few sample codes: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8B2F8D-D616-0344-BCA7-B518C6522D8B}" type="slidenum">
              <a:rPr lang="en-US" altLang="x-none" sz="1400">
                <a:solidFill>
                  <a:srgbClr val="000000"/>
                </a:solidFill>
              </a:rPr>
              <a:pPr/>
              <a:t>55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Use Chrome to visit Course Page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x-none" altLang="x-none" sz="2000">
              <a:ea typeface="宋体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B159630-75D6-4545-B60C-6DD2144340D4}" type="slidenum">
              <a:rPr lang="en-US" altLang="x-none" sz="1400">
                <a:solidFill>
                  <a:srgbClr val="000000"/>
                </a:solidFill>
              </a:rPr>
              <a:pPr/>
              <a:t>56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Design Exercise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Workflow of an HTTP server processing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a GET request that maps to a file:</a:t>
            </a:r>
            <a:br>
              <a:rPr lang="en-US" altLang="zh-CN" dirty="0">
                <a:ea typeface="宋体" charset="-122"/>
              </a:rPr>
            </a:br>
            <a:br>
              <a:rPr lang="en-US" altLang="zh-CN" dirty="0">
                <a:ea typeface="宋体" charset="-122"/>
              </a:rPr>
            </a:br>
            <a:r>
              <a:rPr lang="en-US" altLang="zh-CN" sz="2400" dirty="0">
                <a:latin typeface="Courier New" charset="0"/>
                <a:ea typeface="ＭＳ Ｐゴシック" charset="-128"/>
              </a:rPr>
              <a:t>GET 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somedir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page.html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 HTTP/1.0</a:t>
            </a:r>
            <a:br>
              <a:rPr lang="en-US" altLang="x-none" sz="2400" dirty="0">
                <a:latin typeface="Courier New" charset="0"/>
                <a:ea typeface="ＭＳ Ｐゴシック" charset="-128"/>
              </a:rPr>
            </a:br>
            <a:r>
              <a:rPr lang="en-US" altLang="x-none" sz="2400" dirty="0">
                <a:latin typeface="Courier New" charset="0"/>
                <a:ea typeface="ＭＳ Ｐゴシック" charset="-128"/>
              </a:rPr>
              <a:t>Host: 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www.somechool.edu</a:t>
            </a:r>
            <a:endParaRPr lang="en-US" altLang="x-none" sz="2400" dirty="0">
              <a:latin typeface="Courier New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Basic HTTP Server Workflow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8610" name="Group 19"/>
          <p:cNvGrpSpPr>
            <a:grpSpLocks/>
          </p:cNvGrpSpPr>
          <p:nvPr/>
        </p:nvGrpSpPr>
        <p:grpSpPr bwMode="auto">
          <a:xfrm>
            <a:off x="4803775" y="1501775"/>
            <a:ext cx="3375025" cy="4386263"/>
            <a:chOff x="427" y="1018"/>
            <a:chExt cx="2126" cy="2763"/>
          </a:xfrm>
        </p:grpSpPr>
        <p:sp>
          <p:nvSpPr>
            <p:cNvPr id="68628" name="Rectangle 7"/>
            <p:cNvSpPr>
              <a:spLocks noChangeArrowheads="1"/>
            </p:cNvSpPr>
            <p:nvPr/>
          </p:nvSpPr>
          <p:spPr bwMode="auto">
            <a:xfrm>
              <a:off x="500" y="1334"/>
              <a:ext cx="2053" cy="2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68629" name="Text Box 8"/>
            <p:cNvSpPr txBox="1">
              <a:spLocks noChangeArrowheads="1"/>
            </p:cNvSpPr>
            <p:nvPr/>
          </p:nvSpPr>
          <p:spPr bwMode="auto">
            <a:xfrm>
              <a:off x="427" y="1215"/>
              <a:ext cx="7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TCP socket space</a:t>
              </a:r>
            </a:p>
          </p:txBody>
        </p:sp>
        <p:grpSp>
          <p:nvGrpSpPr>
            <p:cNvPr id="68630" name="Group 9"/>
            <p:cNvGrpSpPr>
              <a:grpSpLocks/>
            </p:cNvGrpSpPr>
            <p:nvPr/>
          </p:nvGrpSpPr>
          <p:grpSpPr bwMode="auto">
            <a:xfrm>
              <a:off x="558" y="1436"/>
              <a:ext cx="1928" cy="605"/>
              <a:chOff x="625" y="1436"/>
              <a:chExt cx="1786" cy="576"/>
            </a:xfrm>
          </p:grpSpPr>
          <p:sp>
            <p:nvSpPr>
              <p:cNvPr id="68638" name="Rectangle 10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9" name="Text Box 11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116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 </a:t>
                </a:r>
                <a:b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</a:b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sp>
          <p:nvSpPr>
            <p:cNvPr id="68631" name="Text Box 12"/>
            <p:cNvSpPr txBox="1">
              <a:spLocks noChangeArrowheads="1"/>
            </p:cNvSpPr>
            <p:nvPr/>
          </p:nvSpPr>
          <p:spPr bwMode="auto">
            <a:xfrm>
              <a:off x="1151" y="1018"/>
              <a:ext cx="7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b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30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.2</a:t>
              </a:r>
            </a:p>
          </p:txBody>
        </p:sp>
        <p:grpSp>
          <p:nvGrpSpPr>
            <p:cNvPr id="68632" name="Group 13"/>
            <p:cNvGrpSpPr>
              <a:grpSpLocks/>
            </p:cNvGrpSpPr>
            <p:nvPr/>
          </p:nvGrpSpPr>
          <p:grpSpPr bwMode="auto">
            <a:xfrm>
              <a:off x="568" y="3017"/>
              <a:ext cx="1926" cy="617"/>
              <a:chOff x="670" y="2989"/>
              <a:chExt cx="1783" cy="617"/>
            </a:xfrm>
          </p:grpSpPr>
          <p:sp>
            <p:nvSpPr>
              <p:cNvPr id="68636" name="Rectangle 14"/>
              <p:cNvSpPr>
                <a:spLocks noChangeArrowheads="1"/>
              </p:cNvSpPr>
              <p:nvPr/>
            </p:nvSpPr>
            <p:spPr bwMode="auto">
              <a:xfrm>
                <a:off x="670" y="2989"/>
                <a:ext cx="1783" cy="6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7" name="Text Box 15"/>
              <p:cNvSpPr txBox="1">
                <a:spLocks noChangeArrowheads="1"/>
              </p:cNvSpPr>
              <p:nvPr/>
            </p:nvSpPr>
            <p:spPr bwMode="auto">
              <a:xfrm>
                <a:off x="714" y="3032"/>
                <a:ext cx="1094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2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grpSp>
          <p:nvGrpSpPr>
            <p:cNvPr id="68633" name="Group 16"/>
            <p:cNvGrpSpPr>
              <a:grpSpLocks/>
            </p:cNvGrpSpPr>
            <p:nvPr/>
          </p:nvGrpSpPr>
          <p:grpSpPr bwMode="auto">
            <a:xfrm>
              <a:off x="570" y="2134"/>
              <a:ext cx="1972" cy="605"/>
              <a:chOff x="625" y="1436"/>
              <a:chExt cx="1827" cy="576"/>
            </a:xfrm>
          </p:grpSpPr>
          <p:sp>
            <p:nvSpPr>
              <p:cNvPr id="68634" name="Rectangle 17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5" name="Text Box 18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827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established</a:t>
                </a:r>
                <a:endParaRPr lang="en-US" altLang="x-none" sz="1000">
                  <a:solidFill>
                    <a:srgbClr val="000000"/>
                  </a:solidFill>
                  <a:latin typeface="Comic Sans MS" charset="0"/>
                </a:endParaRP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{128.36.2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3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2.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5: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, 198.69.10.10.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1500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68626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7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68624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5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68622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2286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5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68620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621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68618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19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404B0A-7CA0-1741-B0C7-A95D42F7AA8E}" type="slidenum">
              <a:rPr lang="en-US" altLang="x-none" sz="1400">
                <a:solidFill>
                  <a:srgbClr val="000000"/>
                </a:solidFill>
              </a:rPr>
              <a:pPr/>
              <a:t>58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Code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See </a:t>
            </a:r>
            <a:r>
              <a:rPr lang="en-US" altLang="zh-CN" dirty="0" err="1">
                <a:ea typeface="宋体" charset="0"/>
                <a:cs typeface="宋体" charset="0"/>
              </a:rPr>
              <a:t>BasicWebServer.java</a:t>
            </a:r>
            <a:endParaRPr lang="en-US" altLang="zh-CN" dirty="0">
              <a:ea typeface="宋体" charset="0"/>
              <a:cs typeface="宋体" charset="0"/>
            </a:endParaRPr>
          </a:p>
          <a:p>
            <a:pPr>
              <a:defRPr/>
            </a:pPr>
            <a:endParaRPr lang="en-US" altLang="zh-CN" dirty="0">
              <a:ea typeface="宋体" charset="0"/>
              <a:cs typeface="宋体" charset="0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Try using telnet and real browser, and fetch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file1.html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 err="1">
                <a:ea typeface="宋体" charset="0"/>
                <a:cs typeface="宋体" charset="0"/>
              </a:rPr>
              <a:t>index.html</a:t>
            </a:r>
            <a:endParaRPr lang="en-US" altLang="zh-CN" dirty="0">
              <a:ea typeface="宋体" charset="0"/>
              <a:cs typeface="宋体" charset="0"/>
            </a:endParaRPr>
          </a:p>
          <a:p>
            <a:pPr marL="457200" lvl="1" indent="0">
              <a:buFont typeface="ZapfDingbats" charset="0"/>
              <a:buNone/>
              <a:defRPr/>
            </a:pPr>
            <a:r>
              <a:rPr lang="en-US" altLang="zh-CN" dirty="0">
                <a:ea typeface="宋体" charset="0"/>
                <a:cs typeface="宋体" charset="0"/>
              </a:rPr>
              <a:t>what difference in behavior?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Static -&gt; Dynamic Content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72706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72722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3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7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72720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1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8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72718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9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2709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0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72711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72716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717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72712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72714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5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5559425" y="2449513"/>
            <a:ext cx="2511425" cy="1385887"/>
          </a:xfrm>
          <a:prstGeom prst="wedgeRectCallout">
            <a:avLst>
              <a:gd name="adj1" fmla="val -135708"/>
              <a:gd name="adj2" fmla="val 951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latin typeface="Comic Sans MS" charset="0"/>
              </a:rPr>
              <a:t>It does not have to be a static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8B1C5E-CB3C-EB4E-A619-951B75227282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ServerSocket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356600" cy="50006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an unbound server socket.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socket, bound to the specified port.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 and binds it to the specified local port number, with the specified backlog.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</a:t>
            </a:r>
            <a:r>
              <a:rPr lang="en-US" altLang="zh-CN" sz="1600" dirty="0" err="1">
                <a:ea typeface="宋体" charset="-122"/>
              </a:rPr>
              <a:t>bindAddr</a:t>
            </a:r>
            <a:r>
              <a:rPr lang="en-US" altLang="zh-CN" sz="1600" dirty="0">
                <a:ea typeface="宋体" charset="-122"/>
              </a:rPr>
              <a:t>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with the specified port, listen backlog, and local IP address to bind to.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 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dirty="0">
                <a:ea typeface="宋体" charset="-122"/>
              </a:rPr>
              <a:t>Socket </a:t>
            </a:r>
            <a:r>
              <a:rPr lang="en-US" altLang="zh-CN" sz="1600" b="1" dirty="0">
                <a:ea typeface="宋体" charset="-122"/>
              </a:rPr>
              <a:t>accept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listens for a connection to be made to this socket and accepts it.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800" b="1" dirty="0">
                <a:ea typeface="ＭＳ Ｐゴシック" charset="-128"/>
              </a:rPr>
              <a:t>close</a:t>
            </a:r>
            <a:r>
              <a:rPr lang="en-US" altLang="x-none" sz="1800" dirty="0">
                <a:ea typeface="ＭＳ Ｐゴシック" charset="-128"/>
              </a:rPr>
              <a:t>() </a:t>
            </a:r>
            <a:endParaRPr lang="en-US" altLang="zh-CN" sz="18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c</a:t>
            </a:r>
            <a:r>
              <a:rPr lang="en-US" altLang="x-none" sz="16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35925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(Client)Socket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134350" cy="546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at the specified IP address.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port, 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localAddr</a:t>
            </a:r>
            <a:r>
              <a:rPr lang="en-US" altLang="x-none" sz="1600" dirty="0">
                <a:ea typeface="ＭＳ Ｐゴシック" charset="-128"/>
              </a:rPr>
              <a:t>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socket and connects it to the specified remote address on the specified remote port.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(String host,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on the named host.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bind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bindpoint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</a:t>
            </a:r>
            <a:r>
              <a:rPr lang="en-US" altLang="x-none" sz="1400" dirty="0">
                <a:ea typeface="ＭＳ Ｐゴシック" charset="-128"/>
              </a:rPr>
              <a:t>inds the socket to a local address.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</a:t>
            </a:r>
            <a:r>
              <a:rPr lang="en-US" altLang="zh-CN" sz="1400" dirty="0">
                <a:ea typeface="宋体" charset="-122"/>
              </a:rPr>
              <a:t> </a:t>
            </a:r>
            <a:r>
              <a:rPr lang="en-US" altLang="x-none" sz="1400" dirty="0">
                <a:ea typeface="ＭＳ Ｐゴシック" charset="-128"/>
              </a:rPr>
              <a:t>server.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timeout)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 server with a specified timeout value.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InputStream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getInputStream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input stream for this socket.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OutputStream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getOutputStream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output stream for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15713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561EFF8-6F56-344E-84BF-E539C20AEDF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Simple TCP Example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4755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3835400" y="1546225"/>
          <a:ext cx="53086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Photo Editor Photo" r:id="rId4" imgW="11304762" imgH="9307224" progId="MSPhotoEd.3">
                  <p:embed/>
                </p:oleObj>
              </mc:Choice>
              <mc:Fallback>
                <p:oleObj name="Photo Editor Photo" r:id="rId4" imgW="11304762" imgH="9307224" progId="MSPhotoEd.3">
                  <p:embed/>
                  <p:pic>
                    <p:nvPicPr>
                      <p:cNvPr id="747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374" r="12230"/>
                      <a:stretch>
                        <a:fillRect/>
                      </a:stretch>
                    </p:blipFill>
                    <p:spPr bwMode="auto">
                      <a:xfrm>
                        <a:off x="3835400" y="1546225"/>
                        <a:ext cx="53086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3"/>
          <p:cNvSpPr txBox="1">
            <a:spLocks noChangeArrowheads="1"/>
          </p:cNvSpPr>
          <p:nvPr/>
        </p:nvSpPr>
        <p:spPr bwMode="auto">
          <a:xfrm>
            <a:off x="236538" y="1620838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FF0000"/>
                </a:solidFill>
                <a:latin typeface="Comic Sans MS" charset="0"/>
              </a:rPr>
              <a:t>Example client-server app:</a:t>
            </a:r>
            <a:endParaRPr lang="en-US" altLang="x-none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1) client reads line from standard input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inFromUser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 , sends to server via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outToServer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2) server reads line from socket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3) server converts line to uppercase, sends back to client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4) client reads, prints  modified line from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</p:txBody>
      </p:sp>
    </p:spTree>
    <p:extLst>
      <p:ext uri="{BB962C8B-B14F-4D97-AF65-F5344CB8AC3E}">
        <p14:creationId xmlns:p14="http://schemas.microsoft.com/office/powerpoint/2010/main" val="77138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76802" name="Rectangle 3"/>
          <p:cNvSpPr>
            <a:spLocks noChangeArrowheads="1"/>
          </p:cNvSpPr>
          <p:nvPr/>
        </p:nvSpPr>
        <p:spPr bwMode="auto">
          <a:xfrm>
            <a:off x="2185988" y="1347788"/>
            <a:ext cx="6888162" cy="53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java.io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java.net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class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TCPClient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{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public static void main(String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argv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[]) throws Exception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sentence;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modifiedSentence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InputStreamReader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System.in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));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sentence =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inFromUser.readLine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(); </a:t>
            </a:r>
            <a:br>
              <a:rPr lang="en-US" altLang="x-none" sz="1800" dirty="0">
                <a:solidFill>
                  <a:srgbClr val="000000"/>
                </a:solidFill>
                <a:latin typeface="Arial" charset="0"/>
              </a:rPr>
            </a:br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Socket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new Socket(</a:t>
            </a:r>
            <a:r>
              <a:rPr lang="ja-JP" altLang="en-US" sz="18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800" dirty="0" err="1">
                <a:solidFill>
                  <a:srgbClr val="000000"/>
                </a:solidFill>
                <a:latin typeface="Arial" charset="0"/>
              </a:rPr>
              <a:t>server.name</a:t>
            </a:r>
            <a:r>
              <a:rPr lang="en-US" altLang="ja-JP" sz="1800" dirty="0">
                <a:solidFill>
                  <a:srgbClr val="000000"/>
                </a:solidFill>
                <a:latin typeface="Arial" charset="0"/>
              </a:rPr>
              <a:t>", 6789);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outToServer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clientSocket.getOutputStream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());</a:t>
            </a:r>
            <a:r>
              <a:rPr lang="en-US" altLang="x-none" sz="1800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800" dirty="0">
              <a:solidFill>
                <a:srgbClr val="000000"/>
              </a:solidFill>
            </a:endParaRPr>
          </a:p>
          <a:p>
            <a:pPr algn="l"/>
            <a:r>
              <a:rPr lang="en-US" altLang="x-none" sz="1600" dirty="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input stream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66688" y="4633913"/>
            <a:ext cx="2068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client socket,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connect to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0" y="554990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output stream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attached 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8" name="Freeform 9"/>
          <p:cNvSpPr>
            <a:spLocks/>
          </p:cNvSpPr>
          <p:nvPr/>
        </p:nvSpPr>
        <p:spPr bwMode="auto">
          <a:xfrm>
            <a:off x="2081213" y="4733925"/>
            <a:ext cx="123825" cy="7667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9" name="Line 10"/>
          <p:cNvSpPr>
            <a:spLocks noChangeShapeType="1"/>
          </p:cNvSpPr>
          <p:nvPr/>
        </p:nvSpPr>
        <p:spPr bwMode="auto">
          <a:xfrm>
            <a:off x="2209800" y="5116513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0" name="Freeform 11"/>
          <p:cNvSpPr>
            <a:spLocks/>
          </p:cNvSpPr>
          <p:nvPr/>
        </p:nvSpPr>
        <p:spPr bwMode="auto">
          <a:xfrm>
            <a:off x="2109788" y="5648325"/>
            <a:ext cx="123825" cy="8048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1" name="Line 12"/>
          <p:cNvSpPr>
            <a:spLocks noChangeShapeType="1"/>
          </p:cNvSpPr>
          <p:nvPr/>
        </p:nvSpPr>
        <p:spPr bwMode="auto">
          <a:xfrm flipV="1">
            <a:off x="2238375" y="57483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163F5C-5E22-4342-861B-4036F8A2F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9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168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7387</TotalTime>
  <Words>3787</Words>
  <Application>Microsoft Macintosh PowerPoint</Application>
  <PresentationFormat>On-screen Show (4:3)</PresentationFormat>
  <Paragraphs>889</Paragraphs>
  <Slides>59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ＭＳ Ｐゴシック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Default Design</vt:lpstr>
      <vt:lpstr>3_Default Design</vt:lpstr>
      <vt:lpstr>Photo Editor Photo</vt:lpstr>
      <vt:lpstr>Clip</vt:lpstr>
      <vt:lpstr>Network Applications: TCP Socket Programming; File Transfer Protocol； HTTP/1.0</vt:lpstr>
      <vt:lpstr>Outline </vt:lpstr>
      <vt:lpstr>Admin. </vt:lpstr>
      <vt:lpstr>Recap: TCP Sockets</vt:lpstr>
      <vt:lpstr>Server Flow</vt:lpstr>
      <vt:lpstr>ServerSocket</vt:lpstr>
      <vt:lpstr>(Client)Socket</vt:lpstr>
      <vt:lpstr>Simple TCP Example</vt:lpstr>
      <vt:lpstr>Example: Java client (TCP)</vt:lpstr>
      <vt:lpstr>OutputStream</vt:lpstr>
      <vt:lpstr>InputStream</vt:lpstr>
      <vt:lpstr>Example: Java client (TCP), cont.</vt:lpstr>
      <vt:lpstr>Example: Java server (TCP)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Example: Java server (TCP)</vt:lpstr>
      <vt:lpstr>PowerPoint Presentation</vt:lpstr>
      <vt:lpstr>Example: Java server (TCP): Processing</vt:lpstr>
      <vt:lpstr>Example: Java server (TCP): Output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Outline </vt:lpstr>
      <vt:lpstr>From Opaque Files to Web Pages</vt:lpstr>
      <vt:lpstr>HTTP is Still Evolving</vt:lpstr>
      <vt:lpstr>HTTP 1.0 Message Flow</vt:lpstr>
      <vt:lpstr>HTTP 1.0 Message Flow (more detail)</vt:lpstr>
      <vt:lpstr>HTTP 1.0 Message Flow (cont.)</vt:lpstr>
      <vt:lpstr>Discussion</vt:lpstr>
      <vt:lpstr>HTTP1.0 Message Flow</vt:lpstr>
      <vt:lpstr>PowerPoint Presentation</vt:lpstr>
      <vt:lpstr>Trying out HTTP (client side) for yourself</vt:lpstr>
      <vt:lpstr>Trying out HTTP (client side) for yourself</vt:lpstr>
      <vt:lpstr>HTTP Request Message Example: GET</vt:lpstr>
      <vt:lpstr>HTTP Response Message</vt:lpstr>
      <vt:lpstr>HTTP Response Status Codes</vt:lpstr>
      <vt:lpstr>Trying Use Chrome to visit Course Page</vt:lpstr>
      <vt:lpstr>Design Exercise</vt:lpstr>
      <vt:lpstr>Basic HTTP Server Workflow</vt:lpstr>
      <vt:lpstr>Example Code</vt:lpstr>
      <vt:lpstr>Static -&gt; Dynamic Content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Qiao Xiang</cp:lastModifiedBy>
  <cp:revision>496</cp:revision>
  <cp:lastPrinted>2016-02-10T18:25:21Z</cp:lastPrinted>
  <dcterms:created xsi:type="dcterms:W3CDTF">1999-10-08T19:08:27Z</dcterms:created>
  <dcterms:modified xsi:type="dcterms:W3CDTF">2022-10-03T23:39:25Z</dcterms:modified>
</cp:coreProperties>
</file>